
<file path=[Content_Types].xml><?xml version="1.0" encoding="utf-8"?>
<Types xmlns="http://schemas.openxmlformats.org/package/2006/content-types">
  <Default ContentType="image/gif" Extension="gif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be241609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be241609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e241609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e241609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be241609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be241609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e2416098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be2416098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be2416098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be2416098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be2416098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be2416098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be2416098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be2416098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be2416098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be2416098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c3e143cc4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c3e143cc4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5dce099ce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5dce099ce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c3e143cc4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c3e143cc4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dce099ce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dce099ce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c2381ef8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c2381ef8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c9836785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c9836785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be2416098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be2416098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be241609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be241609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5dce099ce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5dce099ce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c3e143cc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c3e143cc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dd22a5939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dd22a5939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be2416098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be241609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a lot of parallel between software development and env simulation workflows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d078bed3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d078bed3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c2381ef8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c2381ef8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5be2416098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5be2416098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dce099ce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dce099ce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dd22a5939_3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dd22a5939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dce099ce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dce099ce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dd22a5939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dd22a5939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be2416098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be2416098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e30042b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e30042b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be241609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5be241609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c2381ef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c2381ef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dd22a5939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5dd22a5939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be2416098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be2416098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c3e143cc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c3e143cc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be2416098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be2416098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7bab1f441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7bab1f441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c3e143cc4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5c3e143cc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c2381ef8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c2381ef8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be2416098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be241609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5c3e143cc4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5c3e143cc4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5d078bed3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5d078bed3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c2381ef8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c2381ef8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be2416098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5be2416098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be241609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be241609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d078bed3a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5d078bed3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be2416098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5be2416098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5dd22a5939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5dd22a5939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c3e143cc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5c3e143cc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c3e143cc4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c3e143cc4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c3e143c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5c3e143c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d078bed3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5d078bed3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c3e143cc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c3e143cc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d078bed3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d078bed3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d078bed3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d078bed3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be241609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be241609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d44bd22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d44bd22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5d44bd226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5d44bd226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5dce099ce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5dce099ce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5d078bed3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5d078bed3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6cb128d3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6cb128d3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bab1f44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bab1f44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5c3e143cc4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5c3e143cc4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70cbb763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70cbb763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70cbb763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70cbb763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0cbb763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0cbb763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d078bed3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d078bed3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0cbb7631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0cbb7631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70cbb7631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70cbb7631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0cbb7631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0cbb7631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d078bed3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5d078bed3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d078bed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5d078bed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d078bed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d078bed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be241609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be241609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1" Type="http://schemas.openxmlformats.org/officeDocument/2006/relationships/image" Target="../media/image9.png"/><Relationship Id="rId10" Type="http://schemas.openxmlformats.org/officeDocument/2006/relationships/image" Target="../media/image10.png"/><Relationship Id="rId9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0.png"/><Relationship Id="rId13" Type="http://schemas.openxmlformats.org/officeDocument/2006/relationships/image" Target="../media/image12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0.png"/><Relationship Id="rId13" Type="http://schemas.openxmlformats.org/officeDocument/2006/relationships/image" Target="../media/image12.png"/><Relationship Id="rId1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5" Type="http://schemas.openxmlformats.org/officeDocument/2006/relationships/image" Target="../media/image14.png"/><Relationship Id="rId1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.png"/><Relationship Id="rId11" Type="http://schemas.openxmlformats.org/officeDocument/2006/relationships/image" Target="../media/image10.png"/><Relationship Id="rId10" Type="http://schemas.openxmlformats.org/officeDocument/2006/relationships/image" Target="../media/image8.png"/><Relationship Id="rId21" Type="http://schemas.openxmlformats.org/officeDocument/2006/relationships/image" Target="../media/image19.png"/><Relationship Id="rId13" Type="http://schemas.openxmlformats.org/officeDocument/2006/relationships/image" Target="../media/image16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7" Type="http://schemas.openxmlformats.org/officeDocument/2006/relationships/image" Target="../media/image15.png"/><Relationship Id="rId16" Type="http://schemas.openxmlformats.org/officeDocument/2006/relationships/image" Target="../media/image21.png"/><Relationship Id="rId5" Type="http://schemas.openxmlformats.org/officeDocument/2006/relationships/image" Target="../media/image3.png"/><Relationship Id="rId19" Type="http://schemas.openxmlformats.org/officeDocument/2006/relationships/image" Target="../media/image17.png"/><Relationship Id="rId6" Type="http://schemas.openxmlformats.org/officeDocument/2006/relationships/image" Target="../media/image5.png"/><Relationship Id="rId18" Type="http://schemas.openxmlformats.org/officeDocument/2006/relationships/image" Target="../media/image20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20" Type="http://schemas.openxmlformats.org/officeDocument/2006/relationships/image" Target="../media/image20.png"/><Relationship Id="rId22" Type="http://schemas.openxmlformats.org/officeDocument/2006/relationships/image" Target="../media/image23.png"/><Relationship Id="rId21" Type="http://schemas.openxmlformats.org/officeDocument/2006/relationships/image" Target="../media/image53.png"/><Relationship Id="rId24" Type="http://schemas.openxmlformats.org/officeDocument/2006/relationships/image" Target="../media/image17.png"/><Relationship Id="rId23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26" Type="http://schemas.openxmlformats.org/officeDocument/2006/relationships/image" Target="../media/image24.png"/><Relationship Id="rId25" Type="http://schemas.openxmlformats.org/officeDocument/2006/relationships/image" Target="../media/image26.png"/><Relationship Id="rId28" Type="http://schemas.openxmlformats.org/officeDocument/2006/relationships/image" Target="../media/image19.png"/><Relationship Id="rId27" Type="http://schemas.openxmlformats.org/officeDocument/2006/relationships/image" Target="../media/image18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29" Type="http://schemas.openxmlformats.org/officeDocument/2006/relationships/image" Target="../media/image27.png"/><Relationship Id="rId7" Type="http://schemas.openxmlformats.org/officeDocument/2006/relationships/image" Target="../media/image1.png"/><Relationship Id="rId8" Type="http://schemas.openxmlformats.org/officeDocument/2006/relationships/image" Target="../media/image4.png"/><Relationship Id="rId11" Type="http://schemas.openxmlformats.org/officeDocument/2006/relationships/image" Target="../media/image10.png"/><Relationship Id="rId10" Type="http://schemas.openxmlformats.org/officeDocument/2006/relationships/image" Target="../media/image8.png"/><Relationship Id="rId13" Type="http://schemas.openxmlformats.org/officeDocument/2006/relationships/image" Target="../media/image16.png"/><Relationship Id="rId12" Type="http://schemas.openxmlformats.org/officeDocument/2006/relationships/image" Target="../media/image9.png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7" Type="http://schemas.openxmlformats.org/officeDocument/2006/relationships/image" Target="../media/image21.png"/><Relationship Id="rId16" Type="http://schemas.openxmlformats.org/officeDocument/2006/relationships/image" Target="../media/image25.png"/><Relationship Id="rId19" Type="http://schemas.openxmlformats.org/officeDocument/2006/relationships/image" Target="../media/image15.png"/><Relationship Id="rId18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5.png"/><Relationship Id="rId22" Type="http://schemas.openxmlformats.org/officeDocument/2006/relationships/image" Target="../media/image53.png"/><Relationship Id="rId21" Type="http://schemas.openxmlformats.org/officeDocument/2006/relationships/image" Target="../media/image20.png"/><Relationship Id="rId24" Type="http://schemas.openxmlformats.org/officeDocument/2006/relationships/image" Target="../media/image23.png"/><Relationship Id="rId23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26" Type="http://schemas.openxmlformats.org/officeDocument/2006/relationships/image" Target="../media/image32.png"/><Relationship Id="rId25" Type="http://schemas.openxmlformats.org/officeDocument/2006/relationships/image" Target="../media/image29.png"/><Relationship Id="rId28" Type="http://schemas.openxmlformats.org/officeDocument/2006/relationships/image" Target="../media/image26.png"/><Relationship Id="rId27" Type="http://schemas.openxmlformats.org/officeDocument/2006/relationships/image" Target="../media/image17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29" Type="http://schemas.openxmlformats.org/officeDocument/2006/relationships/image" Target="../media/image24.png"/><Relationship Id="rId7" Type="http://schemas.openxmlformats.org/officeDocument/2006/relationships/image" Target="../media/image1.png"/><Relationship Id="rId8" Type="http://schemas.openxmlformats.org/officeDocument/2006/relationships/image" Target="../media/image4.png"/><Relationship Id="rId31" Type="http://schemas.openxmlformats.org/officeDocument/2006/relationships/image" Target="../media/image18.png"/><Relationship Id="rId30" Type="http://schemas.openxmlformats.org/officeDocument/2006/relationships/image" Target="../media/image33.png"/><Relationship Id="rId11" Type="http://schemas.openxmlformats.org/officeDocument/2006/relationships/image" Target="../media/image10.png"/><Relationship Id="rId33" Type="http://schemas.openxmlformats.org/officeDocument/2006/relationships/image" Target="../media/image19.png"/><Relationship Id="rId10" Type="http://schemas.openxmlformats.org/officeDocument/2006/relationships/image" Target="../media/image8.png"/><Relationship Id="rId32" Type="http://schemas.openxmlformats.org/officeDocument/2006/relationships/image" Target="../media/image34.png"/><Relationship Id="rId13" Type="http://schemas.openxmlformats.org/officeDocument/2006/relationships/image" Target="../media/image16.png"/><Relationship Id="rId35" Type="http://schemas.openxmlformats.org/officeDocument/2006/relationships/image" Target="../media/image31.png"/><Relationship Id="rId12" Type="http://schemas.openxmlformats.org/officeDocument/2006/relationships/image" Target="../media/image9.png"/><Relationship Id="rId34" Type="http://schemas.openxmlformats.org/officeDocument/2006/relationships/image" Target="../media/image27.png"/><Relationship Id="rId15" Type="http://schemas.openxmlformats.org/officeDocument/2006/relationships/image" Target="../media/image13.png"/><Relationship Id="rId37" Type="http://schemas.openxmlformats.org/officeDocument/2006/relationships/image" Target="../media/image36.png"/><Relationship Id="rId14" Type="http://schemas.openxmlformats.org/officeDocument/2006/relationships/image" Target="../media/image12.png"/><Relationship Id="rId36" Type="http://schemas.openxmlformats.org/officeDocument/2006/relationships/image" Target="../media/image35.png"/><Relationship Id="rId17" Type="http://schemas.openxmlformats.org/officeDocument/2006/relationships/image" Target="../media/image21.png"/><Relationship Id="rId16" Type="http://schemas.openxmlformats.org/officeDocument/2006/relationships/image" Target="../media/image25.png"/><Relationship Id="rId38" Type="http://schemas.openxmlformats.org/officeDocument/2006/relationships/image" Target="../media/image37.png"/><Relationship Id="rId19" Type="http://schemas.openxmlformats.org/officeDocument/2006/relationships/image" Target="../media/image22.png"/><Relationship Id="rId18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40" Type="http://schemas.openxmlformats.org/officeDocument/2006/relationships/image" Target="../media/image41.png"/><Relationship Id="rId42" Type="http://schemas.openxmlformats.org/officeDocument/2006/relationships/image" Target="../media/image49.png"/><Relationship Id="rId41" Type="http://schemas.openxmlformats.org/officeDocument/2006/relationships/image" Target="../media/image38.png"/><Relationship Id="rId44" Type="http://schemas.openxmlformats.org/officeDocument/2006/relationships/image" Target="../media/image42.png"/><Relationship Id="rId43" Type="http://schemas.openxmlformats.org/officeDocument/2006/relationships/image" Target="../media/image45.png"/><Relationship Id="rId46" Type="http://schemas.openxmlformats.org/officeDocument/2006/relationships/image" Target="../media/image39.png"/><Relationship Id="rId45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48" Type="http://schemas.openxmlformats.org/officeDocument/2006/relationships/image" Target="../media/image43.png"/><Relationship Id="rId47" Type="http://schemas.openxmlformats.org/officeDocument/2006/relationships/image" Target="../media/image46.png"/><Relationship Id="rId49" Type="http://schemas.openxmlformats.org/officeDocument/2006/relationships/image" Target="../media/image40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4.png"/><Relationship Id="rId31" Type="http://schemas.openxmlformats.org/officeDocument/2006/relationships/image" Target="../media/image18.png"/><Relationship Id="rId30" Type="http://schemas.openxmlformats.org/officeDocument/2006/relationships/image" Target="../media/image33.png"/><Relationship Id="rId33" Type="http://schemas.openxmlformats.org/officeDocument/2006/relationships/image" Target="../media/image19.png"/><Relationship Id="rId32" Type="http://schemas.openxmlformats.org/officeDocument/2006/relationships/image" Target="../media/image34.png"/><Relationship Id="rId35" Type="http://schemas.openxmlformats.org/officeDocument/2006/relationships/image" Target="../media/image31.png"/><Relationship Id="rId34" Type="http://schemas.openxmlformats.org/officeDocument/2006/relationships/image" Target="../media/image2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9" Type="http://schemas.openxmlformats.org/officeDocument/2006/relationships/image" Target="../media/image50.png"/><Relationship Id="rId38" Type="http://schemas.openxmlformats.org/officeDocument/2006/relationships/image" Target="../media/image37.png"/><Relationship Id="rId20" Type="http://schemas.openxmlformats.org/officeDocument/2006/relationships/image" Target="../media/image15.png"/><Relationship Id="rId22" Type="http://schemas.openxmlformats.org/officeDocument/2006/relationships/image" Target="../media/image53.png"/><Relationship Id="rId21" Type="http://schemas.openxmlformats.org/officeDocument/2006/relationships/image" Target="../media/image20.png"/><Relationship Id="rId24" Type="http://schemas.openxmlformats.org/officeDocument/2006/relationships/image" Target="../media/image23.png"/><Relationship Id="rId23" Type="http://schemas.openxmlformats.org/officeDocument/2006/relationships/image" Target="../media/image30.png"/><Relationship Id="rId26" Type="http://schemas.openxmlformats.org/officeDocument/2006/relationships/image" Target="../media/image32.png"/><Relationship Id="rId25" Type="http://schemas.openxmlformats.org/officeDocument/2006/relationships/image" Target="../media/image29.png"/><Relationship Id="rId28" Type="http://schemas.openxmlformats.org/officeDocument/2006/relationships/image" Target="../media/image26.png"/><Relationship Id="rId27" Type="http://schemas.openxmlformats.org/officeDocument/2006/relationships/image" Target="../media/image17.png"/><Relationship Id="rId29" Type="http://schemas.openxmlformats.org/officeDocument/2006/relationships/image" Target="../media/image24.png"/><Relationship Id="rId11" Type="http://schemas.openxmlformats.org/officeDocument/2006/relationships/image" Target="../media/image10.png"/><Relationship Id="rId10" Type="http://schemas.openxmlformats.org/officeDocument/2006/relationships/image" Target="../media/image8.png"/><Relationship Id="rId13" Type="http://schemas.openxmlformats.org/officeDocument/2006/relationships/image" Target="../media/image16.png"/><Relationship Id="rId12" Type="http://schemas.openxmlformats.org/officeDocument/2006/relationships/image" Target="../media/image9.png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7" Type="http://schemas.openxmlformats.org/officeDocument/2006/relationships/image" Target="../media/image21.png"/><Relationship Id="rId16" Type="http://schemas.openxmlformats.org/officeDocument/2006/relationships/image" Target="../media/image25.png"/><Relationship Id="rId19" Type="http://schemas.openxmlformats.org/officeDocument/2006/relationships/image" Target="../media/image22.png"/><Relationship Id="rId18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40" Type="http://schemas.openxmlformats.org/officeDocument/2006/relationships/image" Target="../media/image41.png"/><Relationship Id="rId42" Type="http://schemas.openxmlformats.org/officeDocument/2006/relationships/image" Target="../media/image49.png"/><Relationship Id="rId41" Type="http://schemas.openxmlformats.org/officeDocument/2006/relationships/image" Target="../media/image38.png"/><Relationship Id="rId44" Type="http://schemas.openxmlformats.org/officeDocument/2006/relationships/image" Target="../media/image42.png"/><Relationship Id="rId43" Type="http://schemas.openxmlformats.org/officeDocument/2006/relationships/image" Target="../media/image45.png"/><Relationship Id="rId46" Type="http://schemas.openxmlformats.org/officeDocument/2006/relationships/image" Target="../media/image39.png"/><Relationship Id="rId45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48" Type="http://schemas.openxmlformats.org/officeDocument/2006/relationships/image" Target="../media/image43.png"/><Relationship Id="rId47" Type="http://schemas.openxmlformats.org/officeDocument/2006/relationships/image" Target="../media/image46.png"/><Relationship Id="rId49" Type="http://schemas.openxmlformats.org/officeDocument/2006/relationships/image" Target="../media/image40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4.png"/><Relationship Id="rId31" Type="http://schemas.openxmlformats.org/officeDocument/2006/relationships/image" Target="../media/image18.png"/><Relationship Id="rId30" Type="http://schemas.openxmlformats.org/officeDocument/2006/relationships/image" Target="../media/image33.png"/><Relationship Id="rId33" Type="http://schemas.openxmlformats.org/officeDocument/2006/relationships/image" Target="../media/image19.png"/><Relationship Id="rId32" Type="http://schemas.openxmlformats.org/officeDocument/2006/relationships/image" Target="../media/image34.png"/><Relationship Id="rId35" Type="http://schemas.openxmlformats.org/officeDocument/2006/relationships/image" Target="../media/image31.png"/><Relationship Id="rId34" Type="http://schemas.openxmlformats.org/officeDocument/2006/relationships/image" Target="../media/image27.png"/><Relationship Id="rId37" Type="http://schemas.openxmlformats.org/officeDocument/2006/relationships/image" Target="../media/image36.png"/><Relationship Id="rId36" Type="http://schemas.openxmlformats.org/officeDocument/2006/relationships/image" Target="../media/image35.png"/><Relationship Id="rId39" Type="http://schemas.openxmlformats.org/officeDocument/2006/relationships/image" Target="../media/image50.png"/><Relationship Id="rId38" Type="http://schemas.openxmlformats.org/officeDocument/2006/relationships/image" Target="../media/image37.png"/><Relationship Id="rId20" Type="http://schemas.openxmlformats.org/officeDocument/2006/relationships/image" Target="../media/image15.png"/><Relationship Id="rId22" Type="http://schemas.openxmlformats.org/officeDocument/2006/relationships/image" Target="../media/image53.png"/><Relationship Id="rId21" Type="http://schemas.openxmlformats.org/officeDocument/2006/relationships/image" Target="../media/image20.png"/><Relationship Id="rId24" Type="http://schemas.openxmlformats.org/officeDocument/2006/relationships/image" Target="../media/image23.png"/><Relationship Id="rId23" Type="http://schemas.openxmlformats.org/officeDocument/2006/relationships/image" Target="../media/image30.png"/><Relationship Id="rId26" Type="http://schemas.openxmlformats.org/officeDocument/2006/relationships/image" Target="../media/image32.png"/><Relationship Id="rId25" Type="http://schemas.openxmlformats.org/officeDocument/2006/relationships/image" Target="../media/image29.png"/><Relationship Id="rId28" Type="http://schemas.openxmlformats.org/officeDocument/2006/relationships/image" Target="../media/image26.png"/><Relationship Id="rId27" Type="http://schemas.openxmlformats.org/officeDocument/2006/relationships/image" Target="../media/image17.png"/><Relationship Id="rId29" Type="http://schemas.openxmlformats.org/officeDocument/2006/relationships/image" Target="../media/image24.png"/><Relationship Id="rId50" Type="http://schemas.openxmlformats.org/officeDocument/2006/relationships/image" Target="../media/image47.gif"/><Relationship Id="rId11" Type="http://schemas.openxmlformats.org/officeDocument/2006/relationships/image" Target="../media/image10.png"/><Relationship Id="rId10" Type="http://schemas.openxmlformats.org/officeDocument/2006/relationships/image" Target="../media/image8.png"/><Relationship Id="rId13" Type="http://schemas.openxmlformats.org/officeDocument/2006/relationships/image" Target="../media/image16.png"/><Relationship Id="rId12" Type="http://schemas.openxmlformats.org/officeDocument/2006/relationships/image" Target="../media/image9.png"/><Relationship Id="rId15" Type="http://schemas.openxmlformats.org/officeDocument/2006/relationships/image" Target="../media/image13.png"/><Relationship Id="rId14" Type="http://schemas.openxmlformats.org/officeDocument/2006/relationships/image" Target="../media/image12.png"/><Relationship Id="rId17" Type="http://schemas.openxmlformats.org/officeDocument/2006/relationships/image" Target="../media/image21.png"/><Relationship Id="rId16" Type="http://schemas.openxmlformats.org/officeDocument/2006/relationships/image" Target="../media/image25.png"/><Relationship Id="rId19" Type="http://schemas.openxmlformats.org/officeDocument/2006/relationships/image" Target="../media/image22.png"/><Relationship Id="rId1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jpg"/><Relationship Id="rId4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github.com/modflowpy/flopy" TargetMode="External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github.com/usgs/pestpp" TargetMode="External"/><Relationship Id="rId4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6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github.com/jtwhite79/pyemu" TargetMode="External"/><Relationship Id="rId4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github.com/jtwhite79/pyemu" TargetMode="External"/><Relationship Id="rId4" Type="http://schemas.openxmlformats.org/officeDocument/2006/relationships/image" Target="../media/image7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Relationship Id="rId4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9.png"/><Relationship Id="rId4" Type="http://schemas.openxmlformats.org/officeDocument/2006/relationships/image" Target="../media/image6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9.png"/><Relationship Id="rId4" Type="http://schemas.openxmlformats.org/officeDocument/2006/relationships/image" Target="../media/image67.png"/><Relationship Id="rId5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1.jpg"/><Relationship Id="rId4" Type="http://schemas.openxmlformats.org/officeDocument/2006/relationships/image" Target="../media/image60.png"/><Relationship Id="rId5" Type="http://schemas.openxmlformats.org/officeDocument/2006/relationships/image" Target="../media/image7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2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4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Towards rapid, reproducible and robust modeling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Electrical engineering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(and punch card patience!)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advent of decision </a:t>
            </a:r>
            <a:r>
              <a:rPr lang="en"/>
              <a:t>support modeling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just “learning about the system”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</a:pPr>
            <a:r>
              <a:rPr lang="en"/>
              <a:t>“</a:t>
            </a:r>
            <a:r>
              <a:rPr b="1" lang="en">
                <a:solidFill>
                  <a:srgbClr val="00FFFF"/>
                </a:solidFill>
              </a:rPr>
              <a:t>predicting</a:t>
            </a:r>
            <a:r>
              <a:rPr lang="en"/>
              <a:t>” instead of “</a:t>
            </a:r>
            <a:r>
              <a:rPr b="1" lang="en">
                <a:solidFill>
                  <a:srgbClr val="00FFFF"/>
                </a:solidFill>
              </a:rPr>
              <a:t>explaining</a:t>
            </a:r>
            <a:r>
              <a:rPr lang="en"/>
              <a:t>”</a:t>
            </a:r>
            <a:endParaRPr/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</a:pPr>
            <a:r>
              <a:rPr lang="en"/>
              <a:t>Intense pressure on water resources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Increasing data/observations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>
                <a:solidFill>
                  <a:srgbClr val="00FFFF"/>
                </a:solidFill>
              </a:rPr>
              <a:t>The model as a repository of knowledge</a:t>
            </a:r>
            <a:endParaRPr b="1">
              <a:solidFill>
                <a:srgbClr val="00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Data </a:t>
            </a:r>
            <a:r>
              <a:rPr b="1" lang="en">
                <a:solidFill>
                  <a:srgbClr val="FF0000"/>
                </a:solidFill>
              </a:rPr>
              <a:t>assimilation </a:t>
            </a:r>
            <a:r>
              <a:rPr lang="en">
                <a:solidFill>
                  <a:srgbClr val="FFFFFF"/>
                </a:solidFill>
              </a:rPr>
              <a:t>to get data into the model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b="1" lang="en">
                <a:solidFill>
                  <a:srgbClr val="FF0000"/>
                </a:solidFill>
              </a:rPr>
              <a:t>Hypothesis testing/stochastic scenarios </a:t>
            </a:r>
            <a:r>
              <a:rPr lang="en">
                <a:solidFill>
                  <a:srgbClr val="FFFFFF"/>
                </a:solidFill>
              </a:rPr>
              <a:t>to get data out of the model</a:t>
            </a:r>
            <a:endParaRPr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155" name="Google Shape;155;p24"/>
          <p:cNvSpPr txBox="1"/>
          <p:nvPr/>
        </p:nvSpPr>
        <p:spPr>
          <a:xfrm>
            <a:off x="5286375" y="4899600"/>
            <a:ext cx="38655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Shmueli G. (2010) To explain or to predict?. Statistical science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(and punch card patience!)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727100"/>
            <a:ext cx="51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</a:t>
            </a:r>
            <a:r>
              <a:rPr lang="en" strike="sngStrike"/>
              <a:t>(and punch card patience!)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High-dimensional inverse problem theory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statistics/uncertainty analysis/stochastics/etc</a:t>
            </a:r>
            <a:endParaRPr b="1"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864200" y="445027"/>
            <a:ext cx="177344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002850" y="1764572"/>
            <a:ext cx="1624425" cy="113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17449" y="2824939"/>
            <a:ext cx="1287124" cy="18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710995" y="4023259"/>
            <a:ext cx="1492475" cy="111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8303369" y="3863622"/>
            <a:ext cx="840625" cy="126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11000" y="39429"/>
            <a:ext cx="840625" cy="600447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>
            <p:ph idx="1" type="body"/>
          </p:nvPr>
        </p:nvSpPr>
        <p:spPr>
          <a:xfrm>
            <a:off x="311700" y="1727100"/>
            <a:ext cx="51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</a:t>
            </a:r>
            <a:r>
              <a:rPr lang="en" strike="sngStrike"/>
              <a:t>(and punch card patience!)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High-dimensional inverse problem theory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statistics/uncertainty analysis/stochastics/etc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mgmt/GIS/geostatistics/etc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2131" y="198225"/>
            <a:ext cx="1363972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64200" y="445027"/>
            <a:ext cx="177344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715729" y="1136509"/>
            <a:ext cx="1287125" cy="224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7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7002850" y="1764572"/>
            <a:ext cx="1624425" cy="113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517449" y="2824939"/>
            <a:ext cx="1287124" cy="18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7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711000" y="2966475"/>
            <a:ext cx="1366552" cy="8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4673534" y="1196125"/>
            <a:ext cx="12263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991294" y="2166766"/>
            <a:ext cx="1355371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6710995" y="4023259"/>
            <a:ext cx="1492475" cy="111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8377706" y="-30466"/>
            <a:ext cx="774190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7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5079800" y="3092468"/>
            <a:ext cx="736725" cy="10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7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8303369" y="3863622"/>
            <a:ext cx="840625" cy="126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7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6711000" y="39429"/>
            <a:ext cx="840625" cy="60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8279292" y="1871033"/>
            <a:ext cx="888791" cy="11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idx="1" type="body"/>
          </p:nvPr>
        </p:nvSpPr>
        <p:spPr>
          <a:xfrm>
            <a:off x="311700" y="1727100"/>
            <a:ext cx="51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</a:t>
            </a:r>
            <a:r>
              <a:rPr lang="en" strike="sngStrike"/>
              <a:t>(and punch card patience!)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High-dimensional inverse problem theory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statistics/uncertainty analysis/stochastics/etc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mgmt/GIS/geostatistics/etc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HPC/HTC/mgmt optimization/global methods/etc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System dynamics/ABM/econ/etc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 sci/etc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2131" y="198225"/>
            <a:ext cx="1363972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64200" y="445027"/>
            <a:ext cx="177344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005224" y="243775"/>
            <a:ext cx="149247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15729" y="1136509"/>
            <a:ext cx="1287125" cy="224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002850" y="1764572"/>
            <a:ext cx="1624425" cy="113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17449" y="2824939"/>
            <a:ext cx="1287124" cy="18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711000" y="2966475"/>
            <a:ext cx="1366552" cy="8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915710" y="4538556"/>
            <a:ext cx="340347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673534" y="1196125"/>
            <a:ext cx="12263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8"/>
          <p:cNvPicPr preferRelativeResize="0"/>
          <p:nvPr/>
        </p:nvPicPr>
        <p:blipFill rotWithShape="1">
          <a:blip r:embed="rId25">
            <a:alphaModFix/>
          </a:blip>
          <a:srcRect b="34235" l="10968" r="12432" t="7182"/>
          <a:stretch/>
        </p:blipFill>
        <p:spPr>
          <a:xfrm>
            <a:off x="2442700" y="88175"/>
            <a:ext cx="2349500" cy="8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991294" y="2166766"/>
            <a:ext cx="1355371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710995" y="4023259"/>
            <a:ext cx="1492475" cy="111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8377706" y="-30466"/>
            <a:ext cx="774190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079800" y="3092468"/>
            <a:ext cx="736725" cy="10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30337" y="688575"/>
            <a:ext cx="774200" cy="103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03369" y="3863622"/>
            <a:ext cx="840625" cy="126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8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203637" y="4028558"/>
            <a:ext cx="736725" cy="110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711000" y="39429"/>
            <a:ext cx="840625" cy="60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8279292" y="1871033"/>
            <a:ext cx="888791" cy="1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8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944683" y="1017719"/>
            <a:ext cx="2334711" cy="5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351301" y="59127"/>
            <a:ext cx="1091399" cy="56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8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203625" y="3378281"/>
            <a:ext cx="840625" cy="51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8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124925" y="271137"/>
            <a:ext cx="1355375" cy="924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9"/>
          <p:cNvSpPr txBox="1"/>
          <p:nvPr>
            <p:ph idx="1" type="body"/>
          </p:nvPr>
        </p:nvSpPr>
        <p:spPr>
          <a:xfrm>
            <a:off x="311700" y="1727100"/>
            <a:ext cx="51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</a:t>
            </a:r>
            <a:r>
              <a:rPr lang="en" strike="sngStrike"/>
              <a:t>(and punch card patience!)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High-dimensional inverse problem theory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statistics/uncertainty analysis/stochastics/etc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mgmt/GIS/geostatistics/etc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HPC/mgmt optimization/global methods/etc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System dynamics/ABM/econ/etc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 sci/etc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2131" y="198225"/>
            <a:ext cx="1363972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64200" y="445027"/>
            <a:ext cx="177344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005224" y="243775"/>
            <a:ext cx="149247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15729" y="1136509"/>
            <a:ext cx="1287125" cy="224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002850" y="1764572"/>
            <a:ext cx="1624425" cy="113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17449" y="2824939"/>
            <a:ext cx="1287124" cy="18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711000" y="2966475"/>
            <a:ext cx="1366552" cy="8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915710" y="4538556"/>
            <a:ext cx="340347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673534" y="1196125"/>
            <a:ext cx="12263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9"/>
          <p:cNvPicPr preferRelativeResize="0"/>
          <p:nvPr/>
        </p:nvPicPr>
        <p:blipFill rotWithShape="1">
          <a:blip r:embed="rId25">
            <a:alphaModFix/>
          </a:blip>
          <a:srcRect b="34235" l="10968" r="12432" t="7182"/>
          <a:stretch/>
        </p:blipFill>
        <p:spPr>
          <a:xfrm>
            <a:off x="2442700" y="88175"/>
            <a:ext cx="2349500" cy="8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991294" y="2166766"/>
            <a:ext cx="1355371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710995" y="4023259"/>
            <a:ext cx="1492475" cy="111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8377706" y="-30466"/>
            <a:ext cx="774190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079800" y="3092468"/>
            <a:ext cx="736725" cy="10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30337" y="688575"/>
            <a:ext cx="774200" cy="103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03369" y="3863622"/>
            <a:ext cx="840625" cy="126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203637" y="4028558"/>
            <a:ext cx="736725" cy="110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711000" y="39429"/>
            <a:ext cx="840625" cy="60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8279292" y="1871033"/>
            <a:ext cx="888791" cy="1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944683" y="1017719"/>
            <a:ext cx="2334711" cy="5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351301" y="59127"/>
            <a:ext cx="1091399" cy="56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203625" y="3378281"/>
            <a:ext cx="840625" cy="51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124925" y="271137"/>
            <a:ext cx="1355375" cy="92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17275" y="1341874"/>
            <a:ext cx="2895194" cy="13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2256275" y="2091347"/>
            <a:ext cx="1881870" cy="9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3929935" y="2281926"/>
            <a:ext cx="1091400" cy="82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711543" y="1136511"/>
            <a:ext cx="1926650" cy="122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26863" y="2483325"/>
            <a:ext cx="1522927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071200" y="3137898"/>
            <a:ext cx="2428501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2467052" y="2878402"/>
            <a:ext cx="1773450" cy="169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447103" y="3694226"/>
            <a:ext cx="1226375" cy="80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184886" y="3385250"/>
            <a:ext cx="1442870" cy="14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1252845" y="735788"/>
            <a:ext cx="1492475" cy="49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91638" y="4297215"/>
            <a:ext cx="1421950" cy="80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170" y="4089894"/>
            <a:ext cx="1424155" cy="10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0"/>
          <p:cNvSpPr txBox="1"/>
          <p:nvPr>
            <p:ph idx="1" type="body"/>
          </p:nvPr>
        </p:nvSpPr>
        <p:spPr>
          <a:xfrm>
            <a:off x="311700" y="1727100"/>
            <a:ext cx="5186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trike="sngStrike"/>
              <a:t>Electrical engineering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Programming </a:t>
            </a:r>
            <a:r>
              <a:rPr lang="en" strike="sngStrike"/>
              <a:t>(and punch card patience!)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(linear algebra)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High-dimensional inverse problem theory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statistics/uncertainty analysis/stochastics/etc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mgmt/GIS/geostatistics/etc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HPC/mgmt optimization/global methods/etc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System dynamics/ABM/econ/etc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Comp sci/etc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3700" y="22948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1000" y="964225"/>
            <a:ext cx="1926650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711000" y="2180313"/>
            <a:ext cx="1926650" cy="111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11000" y="3317703"/>
            <a:ext cx="2349501" cy="1011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76329" y="927675"/>
            <a:ext cx="1624425" cy="1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2550" y="2487013"/>
            <a:ext cx="1788200" cy="122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78330" y="3702400"/>
            <a:ext cx="1820426" cy="7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592131" y="198225"/>
            <a:ext cx="1363972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864200" y="445027"/>
            <a:ext cx="177344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005224" y="243775"/>
            <a:ext cx="1492475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715729" y="1136509"/>
            <a:ext cx="1287125" cy="2248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002850" y="1764572"/>
            <a:ext cx="1624425" cy="1133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5517449" y="2824939"/>
            <a:ext cx="1287124" cy="186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711000" y="2966475"/>
            <a:ext cx="1366552" cy="87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1915710" y="4538556"/>
            <a:ext cx="340347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4673534" y="1196125"/>
            <a:ext cx="122636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0"/>
          <p:cNvPicPr preferRelativeResize="0"/>
          <p:nvPr/>
        </p:nvPicPr>
        <p:blipFill rotWithShape="1">
          <a:blip r:embed="rId25">
            <a:alphaModFix/>
          </a:blip>
          <a:srcRect b="34235" l="10968" r="12432" t="7182"/>
          <a:stretch/>
        </p:blipFill>
        <p:spPr>
          <a:xfrm>
            <a:off x="2442700" y="88175"/>
            <a:ext cx="2349500" cy="8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4991294" y="2166766"/>
            <a:ext cx="1355371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710995" y="4023259"/>
            <a:ext cx="1492475" cy="1117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8377706" y="-30466"/>
            <a:ext cx="774190" cy="111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079800" y="3092468"/>
            <a:ext cx="736725" cy="104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230337" y="688575"/>
            <a:ext cx="774200" cy="1038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8303369" y="3863622"/>
            <a:ext cx="840625" cy="1267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203637" y="4028558"/>
            <a:ext cx="736725" cy="1107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6711000" y="39429"/>
            <a:ext cx="840625" cy="60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8279292" y="1871033"/>
            <a:ext cx="888791" cy="1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944683" y="1017719"/>
            <a:ext cx="2334711" cy="5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351301" y="59127"/>
            <a:ext cx="1091399" cy="561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203625" y="3378281"/>
            <a:ext cx="840625" cy="511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124925" y="271137"/>
            <a:ext cx="1355375" cy="924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17275" y="1341874"/>
            <a:ext cx="2895194" cy="13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2256275" y="2091347"/>
            <a:ext cx="1881870" cy="9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3929935" y="2281926"/>
            <a:ext cx="1091400" cy="821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711543" y="1136511"/>
            <a:ext cx="1926650" cy="1220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26863" y="2483325"/>
            <a:ext cx="1522927" cy="10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071200" y="3137898"/>
            <a:ext cx="2428501" cy="38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2467052" y="2878402"/>
            <a:ext cx="1773450" cy="169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447103" y="3694226"/>
            <a:ext cx="1226375" cy="80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184886" y="3385250"/>
            <a:ext cx="1442870" cy="14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1252845" y="735788"/>
            <a:ext cx="1492475" cy="49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91638" y="4297215"/>
            <a:ext cx="1421950" cy="80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2156950" y="1633998"/>
            <a:ext cx="4438738" cy="249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"/>
          <p:cNvSpPr txBox="1"/>
          <p:nvPr>
            <p:ph type="title"/>
          </p:nvPr>
        </p:nvSpPr>
        <p:spPr>
          <a:xfrm>
            <a:off x="311700" y="2120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modeling workflow and opportunities for hardship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4350" y="0"/>
            <a:ext cx="874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Towards </a:t>
            </a:r>
            <a:r>
              <a:rPr lang="en">
                <a:solidFill>
                  <a:srgbClr val="FF0000"/>
                </a:solidFill>
              </a:rPr>
              <a:t>rapid</a:t>
            </a:r>
            <a:r>
              <a:rPr lang="en"/>
              <a:t> </a:t>
            </a:r>
            <a:r>
              <a:rPr b="1" lang="en">
                <a:solidFill>
                  <a:srgbClr val="00FFFF"/>
                </a:solidFill>
              </a:rPr>
              <a:t>and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reproducible</a:t>
            </a:r>
            <a:r>
              <a:rPr lang="en"/>
              <a:t> </a:t>
            </a:r>
            <a:r>
              <a:rPr b="1" lang="en">
                <a:solidFill>
                  <a:srgbClr val="00FFFF"/>
                </a:solidFill>
              </a:rPr>
              <a:t>and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robust </a:t>
            </a:r>
            <a:br>
              <a:rPr lang="en">
                <a:solidFill>
                  <a:srgbClr val="FF0000"/>
                </a:solidFill>
              </a:rPr>
            </a:br>
            <a:r>
              <a:rPr lang="en">
                <a:solidFill>
                  <a:srgbClr val="FFFFFF"/>
                </a:solidFill>
              </a:rPr>
              <a:t>real-world decision support modeling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0" name="Google Shape;60;p14"/>
          <p:cNvSpPr/>
          <p:nvPr/>
        </p:nvSpPr>
        <p:spPr>
          <a:xfrm rot="5400000">
            <a:off x="3386044" y="1618757"/>
            <a:ext cx="2533800" cy="150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Rapid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61" name="Google Shape;61;p14"/>
          <p:cNvSpPr/>
          <p:nvPr/>
        </p:nvSpPr>
        <p:spPr>
          <a:xfrm rot="-1983802">
            <a:off x="2231152" y="3435859"/>
            <a:ext cx="2517935" cy="1509262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Reproducible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62" name="Google Shape;62;p14"/>
          <p:cNvSpPr/>
          <p:nvPr/>
        </p:nvSpPr>
        <p:spPr>
          <a:xfrm rot="1532168">
            <a:off x="4400510" y="3435771"/>
            <a:ext cx="2517861" cy="1509455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Robust</a:t>
            </a:r>
            <a:endParaRPr b="1" sz="1900">
              <a:solidFill>
                <a:srgbClr val="FF0000"/>
              </a:solidFill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2672619" y="2158715"/>
            <a:ext cx="1872600" cy="1419300"/>
          </a:xfrm>
          <a:prstGeom prst="straightConnector1">
            <a:avLst/>
          </a:prstGeom>
          <a:noFill/>
          <a:ln cap="flat" cmpd="sng" w="762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" name="Google Shape;64;p14"/>
          <p:cNvSpPr txBox="1"/>
          <p:nvPr/>
        </p:nvSpPr>
        <p:spPr>
          <a:xfrm>
            <a:off x="882475" y="1696775"/>
            <a:ext cx="2462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Do they even intersect???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2"/>
          <p:cNvSpPr txBox="1"/>
          <p:nvPr>
            <p:ph type="title"/>
          </p:nvPr>
        </p:nvSpPr>
        <p:spPr>
          <a:xfrm>
            <a:off x="311700" y="12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workflows in a systems analysis context</a:t>
            </a:r>
            <a:endParaRPr/>
          </a:p>
        </p:txBody>
      </p:sp>
      <p:sp>
        <p:nvSpPr>
          <p:cNvPr id="390" name="Google Shape;390;p32"/>
          <p:cNvSpPr txBox="1"/>
          <p:nvPr>
            <p:ph idx="1" type="body"/>
          </p:nvPr>
        </p:nvSpPr>
        <p:spPr>
          <a:xfrm>
            <a:off x="206295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 simulation workflows are “complex”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interdependencies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assumptions/decisions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“Fine scales influence large scales”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156" y="666875"/>
            <a:ext cx="6157693" cy="44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/>
          <p:nvPr>
            <p:ph type="title"/>
          </p:nvPr>
        </p:nvSpPr>
        <p:spPr>
          <a:xfrm>
            <a:off x="311700" y="12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workflows in a systems analysis context</a:t>
            </a:r>
            <a:endParaRPr/>
          </a:p>
        </p:txBody>
      </p:sp>
      <p:sp>
        <p:nvSpPr>
          <p:cNvPr id="397" name="Google Shape;397;p33"/>
          <p:cNvSpPr txBox="1"/>
          <p:nvPr>
            <p:ph idx="1" type="body"/>
          </p:nvPr>
        </p:nvSpPr>
        <p:spPr>
          <a:xfrm>
            <a:off x="206295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 simulation workflows are “complex”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interdependencies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assumptions/decisions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“Fine scales influence large scales”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8" name="Google Shape;39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3156" y="666875"/>
            <a:ext cx="6157693" cy="44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3"/>
          <p:cNvSpPr txBox="1"/>
          <p:nvPr/>
        </p:nvSpPr>
        <p:spPr>
          <a:xfrm>
            <a:off x="472175" y="3812550"/>
            <a:ext cx="1625100" cy="7782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flags, solver tols, etc </a:t>
            </a:r>
            <a:endParaRPr/>
          </a:p>
        </p:txBody>
      </p:sp>
      <p:cxnSp>
        <p:nvCxnSpPr>
          <p:cNvPr id="400" name="Google Shape;400;p33"/>
          <p:cNvCxnSpPr>
            <a:stCxn id="399" idx="3"/>
          </p:cNvCxnSpPr>
          <p:nvPr/>
        </p:nvCxnSpPr>
        <p:spPr>
          <a:xfrm flipH="1" rot="10800000">
            <a:off x="2097275" y="3578550"/>
            <a:ext cx="904800" cy="623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1" name="Google Shape;401;p33"/>
          <p:cNvSpPr txBox="1"/>
          <p:nvPr/>
        </p:nvSpPr>
        <p:spPr>
          <a:xfrm>
            <a:off x="311700" y="2920400"/>
            <a:ext cx="1625100" cy="572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Processes and  packages</a:t>
            </a:r>
            <a:r>
              <a:rPr lang="en"/>
              <a:t> </a:t>
            </a:r>
            <a:endParaRPr/>
          </a:p>
        </p:txBody>
      </p:sp>
      <p:cxnSp>
        <p:nvCxnSpPr>
          <p:cNvPr id="402" name="Google Shape;402;p33"/>
          <p:cNvCxnSpPr>
            <a:stCxn id="401" idx="3"/>
          </p:cNvCxnSpPr>
          <p:nvPr/>
        </p:nvCxnSpPr>
        <p:spPr>
          <a:xfrm flipH="1" rot="10800000">
            <a:off x="1936800" y="3050150"/>
            <a:ext cx="1010100" cy="156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3" name="Google Shape;403;p33"/>
          <p:cNvSpPr txBox="1"/>
          <p:nvPr/>
        </p:nvSpPr>
        <p:spPr>
          <a:xfrm>
            <a:off x="311700" y="2113600"/>
            <a:ext cx="1625100" cy="5727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forward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</p:txBody>
      </p:sp>
      <p:cxnSp>
        <p:nvCxnSpPr>
          <p:cNvPr id="404" name="Google Shape;404;p33"/>
          <p:cNvCxnSpPr>
            <a:stCxn id="403" idx="3"/>
          </p:cNvCxnSpPr>
          <p:nvPr/>
        </p:nvCxnSpPr>
        <p:spPr>
          <a:xfrm>
            <a:off x="1936800" y="2399950"/>
            <a:ext cx="1086000" cy="444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5" name="Google Shape;405;p33"/>
          <p:cNvSpPr txBox="1"/>
          <p:nvPr/>
        </p:nvSpPr>
        <p:spPr>
          <a:xfrm>
            <a:off x="5304625" y="3739500"/>
            <a:ext cx="1625100" cy="977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assimilation</a:t>
            </a:r>
            <a:r>
              <a:rPr lang="en"/>
              <a:t> flags/options, parameters, observations</a:t>
            </a:r>
            <a:endParaRPr/>
          </a:p>
        </p:txBody>
      </p:sp>
      <p:cxnSp>
        <p:nvCxnSpPr>
          <p:cNvPr id="406" name="Google Shape;406;p33"/>
          <p:cNvCxnSpPr/>
          <p:nvPr/>
        </p:nvCxnSpPr>
        <p:spPr>
          <a:xfrm rot="10800000">
            <a:off x="4606425" y="3642300"/>
            <a:ext cx="666600" cy="2388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7" name="Google Shape;407;p33"/>
          <p:cNvSpPr txBox="1"/>
          <p:nvPr/>
        </p:nvSpPr>
        <p:spPr>
          <a:xfrm>
            <a:off x="5589475" y="1983250"/>
            <a:ext cx="1380300" cy="7656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assimilation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</a:t>
            </a:r>
            <a:endParaRPr/>
          </a:p>
        </p:txBody>
      </p:sp>
      <p:cxnSp>
        <p:nvCxnSpPr>
          <p:cNvPr id="408" name="Google Shape;408;p33"/>
          <p:cNvCxnSpPr>
            <a:stCxn id="407" idx="1"/>
          </p:cNvCxnSpPr>
          <p:nvPr/>
        </p:nvCxnSpPr>
        <p:spPr>
          <a:xfrm flipH="1">
            <a:off x="4715275" y="2366050"/>
            <a:ext cx="874200" cy="1386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3"/>
          <p:cNvSpPr txBox="1"/>
          <p:nvPr/>
        </p:nvSpPr>
        <p:spPr>
          <a:xfrm>
            <a:off x="5763800" y="2920400"/>
            <a:ext cx="1746000" cy="722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Pre- and post-  utils, Prior distro, obj func</a:t>
            </a:r>
            <a:endParaRPr/>
          </a:p>
        </p:txBody>
      </p:sp>
      <p:cxnSp>
        <p:nvCxnSpPr>
          <p:cNvPr id="410" name="Google Shape;410;p33"/>
          <p:cNvCxnSpPr>
            <a:stCxn id="409" idx="1"/>
          </p:cNvCxnSpPr>
          <p:nvPr/>
        </p:nvCxnSpPr>
        <p:spPr>
          <a:xfrm rot="10800000">
            <a:off x="4840400" y="3112250"/>
            <a:ext cx="923400" cy="1692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33"/>
          <p:cNvSpPr txBox="1"/>
          <p:nvPr/>
        </p:nvSpPr>
        <p:spPr>
          <a:xfrm>
            <a:off x="4958200" y="666872"/>
            <a:ext cx="1746000" cy="7221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lang="en"/>
              <a:t>distributions</a:t>
            </a:r>
            <a:r>
              <a:rPr lang="en"/>
              <a:t> of) quantities of interest</a:t>
            </a:r>
            <a:endParaRPr/>
          </a:p>
        </p:txBody>
      </p:sp>
      <p:cxnSp>
        <p:nvCxnSpPr>
          <p:cNvPr id="412" name="Google Shape;412;p33"/>
          <p:cNvCxnSpPr>
            <a:stCxn id="411" idx="1"/>
          </p:cNvCxnSpPr>
          <p:nvPr/>
        </p:nvCxnSpPr>
        <p:spPr>
          <a:xfrm flipH="1">
            <a:off x="4096900" y="1027922"/>
            <a:ext cx="861300" cy="6303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“what can go wrong, will go wrong”</a:t>
            </a:r>
            <a:endParaRPr/>
          </a:p>
        </p:txBody>
      </p:sp>
      <p:sp>
        <p:nvSpPr>
          <p:cNvPr id="418" name="Google Shape;418;p34"/>
          <p:cNvSpPr txBox="1"/>
          <p:nvPr>
            <p:ph idx="1" type="body"/>
          </p:nvPr>
        </p:nvSpPr>
        <p:spPr>
          <a:xfrm>
            <a:off x="155850" y="112645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scientific method’s central motivation is the </a:t>
            </a:r>
            <a:r>
              <a:rPr b="1" lang="en" sz="2400">
                <a:solidFill>
                  <a:srgbClr val="FF0000"/>
                </a:solidFill>
              </a:rPr>
              <a:t>ubiquity of error</a:t>
            </a:r>
            <a:r>
              <a:rPr lang="en"/>
              <a:t>—the awareness that </a:t>
            </a:r>
            <a:r>
              <a:rPr b="1" lang="en">
                <a:solidFill>
                  <a:srgbClr val="00FFFF"/>
                </a:solidFill>
              </a:rPr>
              <a:t>mistakes and self-delusion</a:t>
            </a:r>
            <a:r>
              <a:rPr lang="en"/>
              <a:t> can creep in absolutely anywhere and that the scientist’s effort is primarily expended in recognizing and rooting out error.</a:t>
            </a:r>
            <a:endParaRPr/>
          </a:p>
          <a:p>
            <a:pPr indent="-317500" lvl="0" marL="457200" rtl="0" algn="r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i="1" lang="en" sz="1400"/>
              <a:t>Donoho et al.  2008. Reproducible research in computational harmonic analysis</a:t>
            </a:r>
            <a:endParaRPr i="1"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</a:t>
            </a:r>
            <a:r>
              <a:rPr lang="en"/>
              <a:t> for hardship - a generic workflow</a:t>
            </a:r>
            <a:endParaRPr/>
          </a:p>
        </p:txBody>
      </p:sp>
      <p:sp>
        <p:nvSpPr>
          <p:cNvPr id="424" name="Google Shape;424;p35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“</a:t>
            </a:r>
            <a:r>
              <a:rPr lang="en">
                <a:solidFill>
                  <a:srgbClr val="00FFFF"/>
                </a:solidFill>
              </a:rPr>
              <a:t>what can go wrong, will go wrong”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Gathering datasets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processing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input dataset construction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Data assimilation/history matching/uncertainty analysis</a:t>
            </a:r>
            <a:endParaRPr>
              <a:solidFill>
                <a:srgbClr val="B7B7B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Scenario analyses/hypothesis testing/follow-on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Post-processing/reporting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6"/>
          <p:cNvSpPr txBox="1"/>
          <p:nvPr>
            <p:ph type="title"/>
          </p:nvPr>
        </p:nvSpPr>
        <p:spPr>
          <a:xfrm>
            <a:off x="311700" y="19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 for hardship</a:t>
            </a:r>
            <a:r>
              <a:rPr lang="en"/>
              <a:t> -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factors</a:t>
            </a:r>
            <a:endParaRPr/>
          </a:p>
        </p:txBody>
      </p:sp>
      <p:sp>
        <p:nvSpPr>
          <p:cNvPr id="430" name="Google Shape;430;p36"/>
          <p:cNvSpPr txBox="1"/>
          <p:nvPr>
            <p:ph idx="1" type="body"/>
          </p:nvPr>
        </p:nvSpPr>
        <p:spPr>
          <a:xfrm>
            <a:off x="334600" y="801600"/>
            <a:ext cx="8520600" cy="23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“Can you run a scenario to evaluate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?” (and another one, and another 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“Those data for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had the wrong 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“We just found more data for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“I thought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was Y instead of Z”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How long does it take to “recover” from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b="1" lang="en"/>
              <a:t>? IMO - days to weeks ($$$)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431" name="Google Shape;431;p36"/>
          <p:cNvPicPr preferRelativeResize="0"/>
          <p:nvPr/>
        </p:nvPicPr>
        <p:blipFill rotWithShape="1">
          <a:blip r:embed="rId3">
            <a:alphaModFix/>
          </a:blip>
          <a:srcRect b="0" l="0" r="0" t="20280"/>
          <a:stretch/>
        </p:blipFill>
        <p:spPr>
          <a:xfrm>
            <a:off x="2466550" y="2689625"/>
            <a:ext cx="4256698" cy="22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7"/>
          <p:cNvSpPr txBox="1"/>
          <p:nvPr>
            <p:ph type="title"/>
          </p:nvPr>
        </p:nvSpPr>
        <p:spPr>
          <a:xfrm>
            <a:off x="311700" y="199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Opportunities for hardship -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factors</a:t>
            </a:r>
            <a:endParaRPr/>
          </a:p>
        </p:txBody>
      </p:sp>
      <p:sp>
        <p:nvSpPr>
          <p:cNvPr id="437" name="Google Shape;437;p37"/>
          <p:cNvSpPr txBox="1"/>
          <p:nvPr>
            <p:ph idx="1" type="body"/>
          </p:nvPr>
        </p:nvSpPr>
        <p:spPr>
          <a:xfrm>
            <a:off x="334600" y="801600"/>
            <a:ext cx="8520600" cy="23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“Can you run a scenario to evaluate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?” (and another one, and another 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“Those data for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had the wrong 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“We just found more data for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“I thought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lang="en"/>
              <a:t> was Y instead of Z”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How long does it take to “recover” from </a:t>
            </a:r>
            <a:r>
              <a:rPr b="1" lang="en">
                <a:solidFill>
                  <a:srgbClr val="FF0000"/>
                </a:solidFill>
              </a:rPr>
              <a:t>X</a:t>
            </a:r>
            <a:r>
              <a:rPr b="1" lang="en"/>
              <a:t>? IME - days to weeks ($$$)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/>
          </a:p>
        </p:txBody>
      </p:sp>
      <p:pic>
        <p:nvPicPr>
          <p:cNvPr id="438" name="Google Shape;438;p37"/>
          <p:cNvPicPr preferRelativeResize="0"/>
          <p:nvPr/>
        </p:nvPicPr>
        <p:blipFill rotWithShape="1">
          <a:blip r:embed="rId3">
            <a:alphaModFix/>
          </a:blip>
          <a:srcRect b="0" l="0" r="0" t="20280"/>
          <a:stretch/>
        </p:blipFill>
        <p:spPr>
          <a:xfrm>
            <a:off x="2466550" y="2689625"/>
            <a:ext cx="4256698" cy="225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7"/>
          <p:cNvSpPr txBox="1"/>
          <p:nvPr>
            <p:ph type="title"/>
          </p:nvPr>
        </p:nvSpPr>
        <p:spPr>
          <a:xfrm>
            <a:off x="201700" y="3648225"/>
            <a:ext cx="88584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Def not </a:t>
            </a:r>
            <a:r>
              <a:rPr b="1" lang="en">
                <a:solidFill>
                  <a:srgbClr val="FF0000"/>
                </a:solidFill>
              </a:rPr>
              <a:t>rapid</a:t>
            </a:r>
            <a:r>
              <a:rPr lang="en">
                <a:solidFill>
                  <a:srgbClr val="00FFFF"/>
                </a:solidFill>
              </a:rPr>
              <a:t>...and </a:t>
            </a:r>
            <a:r>
              <a:rPr b="1" lang="en">
                <a:solidFill>
                  <a:srgbClr val="FF0000"/>
                </a:solidFill>
              </a:rPr>
              <a:t>reproducible</a:t>
            </a:r>
            <a:r>
              <a:rPr lang="en">
                <a:solidFill>
                  <a:srgbClr val="00FFFF"/>
                </a:solidFill>
              </a:rPr>
              <a:t> is not looking good...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path “towards” </a:t>
            </a:r>
            <a:r>
              <a:rPr b="1" lang="en" sz="3000">
                <a:solidFill>
                  <a:srgbClr val="FF0000"/>
                </a:solidFill>
              </a:rPr>
              <a:t>R</a:t>
            </a:r>
            <a:r>
              <a:rPr b="1" baseline="30000" lang="en" sz="3000">
                <a:solidFill>
                  <a:srgbClr val="FF0000"/>
                </a:solidFill>
              </a:rPr>
              <a:t>3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and “mundane details”</a:t>
            </a:r>
            <a:endParaRPr/>
          </a:p>
        </p:txBody>
      </p:sp>
      <p:pic>
        <p:nvPicPr>
          <p:cNvPr id="450" name="Google Shape;4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713" y="1370925"/>
            <a:ext cx="6124575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(scripted) path “towards” </a:t>
            </a:r>
            <a:r>
              <a:rPr b="1" lang="en" sz="3000">
                <a:solidFill>
                  <a:srgbClr val="FF0000"/>
                </a:solidFill>
              </a:rPr>
              <a:t>R</a:t>
            </a:r>
            <a:r>
              <a:rPr b="1" baseline="30000" lang="en" sz="3000">
                <a:solidFill>
                  <a:srgbClr val="FF0000"/>
                </a:solidFill>
              </a:rPr>
              <a:t>3</a:t>
            </a:r>
            <a:r>
              <a:rPr lang="en" sz="3000"/>
              <a:t> </a:t>
            </a:r>
            <a:endParaRPr sz="3000"/>
          </a:p>
        </p:txBody>
      </p:sp>
      <p:sp>
        <p:nvSpPr>
          <p:cNvPr id="456" name="Google Shape;45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Injecting software development approaches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Stepwise,incremental complexity with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Version 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of scripting-driven workflows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Fail faster, “</a:t>
            </a:r>
            <a:r>
              <a:rPr b="1" lang="en">
                <a:solidFill>
                  <a:srgbClr val="FF0000"/>
                </a:solidFill>
              </a:rPr>
              <a:t>recover</a:t>
            </a:r>
            <a:r>
              <a:rPr lang="en"/>
              <a:t>” quickly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400"/>
              <a:buChar char="○"/>
            </a:pPr>
            <a:r>
              <a:rPr b="1" lang="en">
                <a:solidFill>
                  <a:srgbClr val="00FFFF"/>
                </a:solidFill>
              </a:rPr>
              <a:t>don't</a:t>
            </a:r>
            <a:r>
              <a:rPr b="1" lang="en">
                <a:solidFill>
                  <a:srgbClr val="00FFFF"/>
                </a:solidFill>
              </a:rPr>
              <a:t> re-make mistakes</a:t>
            </a:r>
            <a:endParaRPr b="1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No longer need to actively remember all the steps...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Cognitive load can be devoted to higher-level concepts and issues</a:t>
            </a:r>
            <a:endParaRPr b="1">
              <a:solidFill>
                <a:srgbClr val="00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(science!)</a:t>
            </a:r>
            <a:endParaRPr b="1">
              <a:solidFill>
                <a:srgbClr val="00FFFF"/>
              </a:solidFill>
            </a:endParaRPr>
          </a:p>
        </p:txBody>
      </p:sp>
      <p:pic>
        <p:nvPicPr>
          <p:cNvPr id="462" name="Google Shape;462;p41"/>
          <p:cNvPicPr preferRelativeResize="0"/>
          <p:nvPr/>
        </p:nvPicPr>
        <p:blipFill rotWithShape="1">
          <a:blip r:embed="rId3">
            <a:alphaModFix/>
          </a:blip>
          <a:srcRect b="8166" l="0" r="0" t="10326"/>
          <a:stretch/>
        </p:blipFill>
        <p:spPr>
          <a:xfrm>
            <a:off x="2351838" y="2916400"/>
            <a:ext cx="4440326" cy="22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(scripted) path “towards” </a:t>
            </a:r>
            <a:r>
              <a:rPr b="1" lang="en" sz="3000">
                <a:solidFill>
                  <a:srgbClr val="FF0000"/>
                </a:solidFill>
              </a:rPr>
              <a:t>R</a:t>
            </a:r>
            <a:r>
              <a:rPr b="1" baseline="30000" lang="en" sz="3000">
                <a:solidFill>
                  <a:srgbClr val="FF0000"/>
                </a:solidFill>
              </a:rPr>
              <a:t>3</a:t>
            </a:r>
            <a:r>
              <a:rPr lang="en" sz="3000"/>
              <a:t> 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6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r>
              <a:rPr lang="en"/>
              <a:t>utline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Opening remarks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Why is </a:t>
            </a:r>
            <a:r>
              <a:rPr b="1" lang="en" sz="2400">
                <a:solidFill>
                  <a:srgbClr val="FF0000"/>
                </a:solidFill>
              </a:rPr>
              <a:t>R</a:t>
            </a:r>
            <a:r>
              <a:rPr b="1" baseline="30000" lang="en" sz="2400">
                <a:solidFill>
                  <a:srgbClr val="FF0000"/>
                </a:solidFill>
              </a:rPr>
              <a:t>3 </a:t>
            </a:r>
            <a:r>
              <a:rPr lang="en"/>
              <a:t>so hard?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</a:t>
            </a:r>
            <a:r>
              <a:rPr lang="en"/>
              <a:t> path towards </a:t>
            </a:r>
            <a:r>
              <a:rPr b="1" lang="en" sz="2400">
                <a:solidFill>
                  <a:srgbClr val="FF0000"/>
                </a:solidFill>
              </a:rPr>
              <a:t>R</a:t>
            </a:r>
            <a:r>
              <a:rPr b="1" baseline="30000" lang="en" sz="2400">
                <a:solidFill>
                  <a:srgbClr val="FF0000"/>
                </a:solidFill>
              </a:rPr>
              <a:t>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 problem with robust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Razzle dazzle!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(reproducible)</a:t>
            </a:r>
            <a:endParaRPr/>
          </a:p>
        </p:txBody>
      </p:sp>
      <p:sp>
        <p:nvSpPr>
          <p:cNvPr id="469" name="Google Shape;46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(very) popular and free version control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Complete record of all file changes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lang="en"/>
              <a:t>As issues are rectified, they are (self-)documented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Efficiently distribute “cognitive load”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repo becomes the “</a:t>
            </a:r>
            <a:r>
              <a:rPr lang="en">
                <a:solidFill>
                  <a:srgbClr val="00FFFF"/>
                </a:solidFill>
              </a:rPr>
              <a:t>modeller’s log</a:t>
            </a:r>
            <a:r>
              <a:rPr lang="en"/>
              <a:t>”</a:t>
            </a:r>
            <a:endParaRPr/>
          </a:p>
        </p:txBody>
      </p:sp>
      <p:pic>
        <p:nvPicPr>
          <p:cNvPr id="470" name="Google Shape;4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324" y="-3"/>
            <a:ext cx="3260673" cy="153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</a:t>
            </a:r>
            <a:r>
              <a:rPr lang="en"/>
              <a:t>reproducible</a:t>
            </a:r>
            <a:endParaRPr/>
          </a:p>
        </p:txBody>
      </p:sp>
      <p:pic>
        <p:nvPicPr>
          <p:cNvPr id="476" name="Google Shape;4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490" y="0"/>
            <a:ext cx="470052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3"/>
          <p:cNvPicPr preferRelativeResize="0"/>
          <p:nvPr/>
        </p:nvPicPr>
        <p:blipFill rotWithShape="1">
          <a:blip r:embed="rId4">
            <a:alphaModFix/>
          </a:blip>
          <a:srcRect b="0" l="0" r="0" t="20280"/>
          <a:stretch/>
        </p:blipFill>
        <p:spPr>
          <a:xfrm>
            <a:off x="449825" y="2103525"/>
            <a:ext cx="3467324" cy="18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(reproducible)</a:t>
            </a:r>
            <a:endParaRPr/>
          </a:p>
        </p:txBody>
      </p:sp>
      <p:pic>
        <p:nvPicPr>
          <p:cNvPr id="483" name="Google Shape;4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490" y="0"/>
            <a:ext cx="47005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44"/>
          <p:cNvSpPr/>
          <p:nvPr/>
        </p:nvSpPr>
        <p:spPr>
          <a:xfrm>
            <a:off x="4493375" y="46350"/>
            <a:ext cx="4737275" cy="4542750"/>
          </a:xfrm>
          <a:custGeom>
            <a:rect b="b" l="l" r="r" t="t"/>
            <a:pathLst>
              <a:path extrusionOk="0" h="181710" w="189491">
                <a:moveTo>
                  <a:pt x="0" y="0"/>
                </a:moveTo>
                <a:cubicBezTo>
                  <a:pt x="17414" y="4349"/>
                  <a:pt x="30589" y="19128"/>
                  <a:pt x="43940" y="31124"/>
                </a:cubicBezTo>
                <a:cubicBezTo>
                  <a:pt x="57107" y="42955"/>
                  <a:pt x="69876" y="55223"/>
                  <a:pt x="82616" y="67512"/>
                </a:cubicBezTo>
                <a:cubicBezTo>
                  <a:pt x="106689" y="90732"/>
                  <a:pt x="129999" y="114758"/>
                  <a:pt x="152645" y="139372"/>
                </a:cubicBezTo>
                <a:cubicBezTo>
                  <a:pt x="165312" y="153140"/>
                  <a:pt x="176255" y="168488"/>
                  <a:pt x="189491" y="181710"/>
                </a:cubicBezTo>
              </a:path>
            </a:pathLst>
          </a:cu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5" name="Google Shape;485;p44"/>
          <p:cNvSpPr/>
          <p:nvPr/>
        </p:nvSpPr>
        <p:spPr>
          <a:xfrm>
            <a:off x="4356050" y="57775"/>
            <a:ext cx="4605700" cy="4588550"/>
          </a:xfrm>
          <a:custGeom>
            <a:rect b="b" l="l" r="r" t="t"/>
            <a:pathLst>
              <a:path extrusionOk="0" h="183542" w="184228">
                <a:moveTo>
                  <a:pt x="0" y="183542"/>
                </a:moveTo>
                <a:cubicBezTo>
                  <a:pt x="8352" y="158479"/>
                  <a:pt x="23360" y="135729"/>
                  <a:pt x="39592" y="114885"/>
                </a:cubicBezTo>
                <a:cubicBezTo>
                  <a:pt x="58643" y="90421"/>
                  <a:pt x="62875" y="94367"/>
                  <a:pt x="84905" y="72547"/>
                </a:cubicBezTo>
                <a:cubicBezTo>
                  <a:pt x="90549" y="66957"/>
                  <a:pt x="93763" y="58575"/>
                  <a:pt x="100696" y="54697"/>
                </a:cubicBezTo>
                <a:cubicBezTo>
                  <a:pt x="111665" y="48562"/>
                  <a:pt x="125034" y="47938"/>
                  <a:pt x="136397" y="42567"/>
                </a:cubicBezTo>
                <a:cubicBezTo>
                  <a:pt x="139194" y="41245"/>
                  <a:pt x="141431" y="35996"/>
                  <a:pt x="146009" y="31811"/>
                </a:cubicBezTo>
                <a:cubicBezTo>
                  <a:pt x="158242" y="20627"/>
                  <a:pt x="170437" y="9194"/>
                  <a:pt x="184228" y="0"/>
                </a:cubicBezTo>
              </a:path>
            </a:pathLst>
          </a:custGeom>
          <a:noFill/>
          <a:ln cap="flat" cmpd="sng" w="1143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486" name="Google Shape;486;p44"/>
          <p:cNvPicPr preferRelativeResize="0"/>
          <p:nvPr/>
        </p:nvPicPr>
        <p:blipFill rotWithShape="1">
          <a:blip r:embed="rId4">
            <a:alphaModFix/>
          </a:blip>
          <a:srcRect b="0" l="0" r="0" t="20280"/>
          <a:stretch/>
        </p:blipFill>
        <p:spPr>
          <a:xfrm>
            <a:off x="449825" y="2103525"/>
            <a:ext cx="3467324" cy="18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(reproducible)</a:t>
            </a:r>
            <a:endParaRPr/>
          </a:p>
        </p:txBody>
      </p:sp>
      <p:pic>
        <p:nvPicPr>
          <p:cNvPr id="492" name="Google Shape;492;p45"/>
          <p:cNvPicPr preferRelativeResize="0"/>
          <p:nvPr/>
        </p:nvPicPr>
        <p:blipFill rotWithShape="1">
          <a:blip r:embed="rId3">
            <a:alphaModFix/>
          </a:blip>
          <a:srcRect b="8166" l="0" r="0" t="10326"/>
          <a:stretch/>
        </p:blipFill>
        <p:spPr>
          <a:xfrm>
            <a:off x="120301" y="1980275"/>
            <a:ext cx="3844124" cy="192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5"/>
          <p:cNvPicPr preferRelativeResize="0"/>
          <p:nvPr/>
        </p:nvPicPr>
        <p:blipFill rotWithShape="1">
          <a:blip r:embed="rId4">
            <a:alphaModFix/>
          </a:blip>
          <a:srcRect b="0" l="0" r="43715" t="0"/>
          <a:stretch/>
        </p:blipFill>
        <p:spPr>
          <a:xfrm>
            <a:off x="4443500" y="1062301"/>
            <a:ext cx="4700499" cy="308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6"/>
          <p:cNvSpPr txBox="1"/>
          <p:nvPr>
            <p:ph type="title"/>
          </p:nvPr>
        </p:nvSpPr>
        <p:spPr>
          <a:xfrm>
            <a:off x="311700" y="13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(rapid* and reproducible)</a:t>
            </a:r>
            <a:endParaRPr/>
          </a:p>
        </p:txBody>
      </p:sp>
      <p:pic>
        <p:nvPicPr>
          <p:cNvPr id="499" name="Google Shape;499;p46"/>
          <p:cNvPicPr preferRelativeResize="0"/>
          <p:nvPr/>
        </p:nvPicPr>
        <p:blipFill rotWithShape="1">
          <a:blip r:embed="rId3">
            <a:alphaModFix/>
          </a:blip>
          <a:srcRect b="7544" l="0" r="0" t="0"/>
          <a:stretch/>
        </p:blipFill>
        <p:spPr>
          <a:xfrm>
            <a:off x="1745350" y="1039675"/>
            <a:ext cx="5302551" cy="31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46"/>
          <p:cNvSpPr txBox="1"/>
          <p:nvPr>
            <p:ph type="title"/>
          </p:nvPr>
        </p:nvSpPr>
        <p:spPr>
          <a:xfrm>
            <a:off x="136325" y="441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- can be...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7"/>
          <p:cNvSpPr txBox="1"/>
          <p:nvPr>
            <p:ph type="title"/>
          </p:nvPr>
        </p:nvSpPr>
        <p:spPr>
          <a:xfrm>
            <a:off x="311700" y="13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(rapid* and </a:t>
            </a:r>
            <a:r>
              <a:rPr lang="en"/>
              <a:t>reproducible</a:t>
            </a:r>
            <a:r>
              <a:rPr lang="en"/>
              <a:t>)</a:t>
            </a:r>
            <a:endParaRPr/>
          </a:p>
        </p:txBody>
      </p:sp>
      <p:pic>
        <p:nvPicPr>
          <p:cNvPr id="506" name="Google Shape;50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50" y="771025"/>
            <a:ext cx="4816374" cy="4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7"/>
          <p:cNvSpPr txBox="1"/>
          <p:nvPr>
            <p:ph type="title"/>
          </p:nvPr>
        </p:nvSpPr>
        <p:spPr>
          <a:xfrm>
            <a:off x="136325" y="441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- can be...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8"/>
          <p:cNvSpPr txBox="1"/>
          <p:nvPr>
            <p:ph type="title"/>
          </p:nvPr>
        </p:nvSpPr>
        <p:spPr>
          <a:xfrm>
            <a:off x="311700" y="13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(rapid* and reproducible)</a:t>
            </a:r>
            <a:endParaRPr/>
          </a:p>
        </p:txBody>
      </p:sp>
      <p:pic>
        <p:nvPicPr>
          <p:cNvPr id="513" name="Google Shape;5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50" y="771025"/>
            <a:ext cx="4816374" cy="41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8"/>
          <p:cNvSpPr txBox="1"/>
          <p:nvPr>
            <p:ph type="title"/>
          </p:nvPr>
        </p:nvSpPr>
        <p:spPr>
          <a:xfrm>
            <a:off x="136325" y="4413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 - can be...</a:t>
            </a:r>
            <a:endParaRPr/>
          </a:p>
        </p:txBody>
      </p:sp>
      <p:cxnSp>
        <p:nvCxnSpPr>
          <p:cNvPr id="515" name="Google Shape;515;p48"/>
          <p:cNvCxnSpPr/>
          <p:nvPr/>
        </p:nvCxnSpPr>
        <p:spPr>
          <a:xfrm>
            <a:off x="2713925" y="4461125"/>
            <a:ext cx="4186200" cy="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16" name="Google Shape;516;p48"/>
          <p:cNvSpPr txBox="1"/>
          <p:nvPr/>
        </p:nvSpPr>
        <p:spPr>
          <a:xfrm>
            <a:off x="6190625" y="4109125"/>
            <a:ext cx="8247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FF"/>
                </a:solidFill>
              </a:rPr>
              <a:t>fortran</a:t>
            </a:r>
            <a:endParaRPr b="1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flopy</a:t>
            </a:r>
            <a:endParaRPr/>
          </a:p>
        </p:txBody>
      </p:sp>
      <p:sp>
        <p:nvSpPr>
          <p:cNvPr id="522" name="Google Shape;522;p49"/>
          <p:cNvSpPr txBox="1"/>
          <p:nvPr>
            <p:ph idx="1" type="body"/>
          </p:nvPr>
        </p:nvSpPr>
        <p:spPr>
          <a:xfrm>
            <a:off x="236075" y="1539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https://github.com/modflowpy/flopy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programmatic forward model setup and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support utils to deal with “special” MODFLOW options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for NetCDF/shapefiles/VTK/etc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Surprisingly popular...</a:t>
            </a:r>
            <a:endParaRPr/>
          </a:p>
        </p:txBody>
      </p:sp>
      <p:pic>
        <p:nvPicPr>
          <p:cNvPr id="523" name="Google Shape;5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5289" y="-16438"/>
            <a:ext cx="5778724" cy="14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49"/>
          <p:cNvSpPr txBox="1"/>
          <p:nvPr/>
        </p:nvSpPr>
        <p:spPr>
          <a:xfrm>
            <a:off x="3731550" y="4899600"/>
            <a:ext cx="5420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Bakker and others(2016). Scripting MODFLOW model development using Python and FloPy. </a:t>
            </a:r>
            <a:r>
              <a:rPr i="1" lang="en" sz="1000">
                <a:solidFill>
                  <a:srgbClr val="FFFFFF"/>
                </a:solidFill>
              </a:rPr>
              <a:t>Groundwater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</a:t>
            </a:r>
            <a:r>
              <a:rPr b="1" lang="en">
                <a:solidFill>
                  <a:srgbClr val="FF0000"/>
                </a:solidFill>
              </a:rPr>
              <a:t>robust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"/>
          <p:cNvSpPr txBox="1"/>
          <p:nvPr>
            <p:ph idx="1" type="body"/>
          </p:nvPr>
        </p:nvSpPr>
        <p:spPr>
          <a:xfrm>
            <a:off x="167550" y="780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 a perfect, deterministic world, </a:t>
            </a:r>
            <a:r>
              <a:rPr b="1" lang="en">
                <a:solidFill>
                  <a:srgbClr val="00FFFF"/>
                </a:solidFill>
              </a:rPr>
              <a:t>reproducible</a:t>
            </a:r>
            <a:r>
              <a:rPr lang="en">
                <a:solidFill>
                  <a:srgbClr val="FFFFFF"/>
                </a:solidFill>
              </a:rPr>
              <a:t> and </a:t>
            </a:r>
            <a:r>
              <a:rPr b="1" lang="en">
                <a:solidFill>
                  <a:srgbClr val="00FFFF"/>
                </a:solidFill>
              </a:rPr>
              <a:t>rapid</a:t>
            </a:r>
            <a:r>
              <a:rPr lang="en">
                <a:solidFill>
                  <a:srgbClr val="FFFFFF"/>
                </a:solidFill>
              </a:rPr>
              <a:t> are “easy”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BUT!  Model error and stochastics (ensembles)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Clever but high-dimensional parameterization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processed/derived observations and clever weighting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etc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35" name="Google Shape;535;p51"/>
          <p:cNvSpPr txBox="1"/>
          <p:nvPr>
            <p:ph type="title"/>
          </p:nvPr>
        </p:nvSpPr>
        <p:spPr>
          <a:xfrm>
            <a:off x="311700" y="208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</a:t>
            </a:r>
            <a:r>
              <a:rPr b="1" lang="en">
                <a:solidFill>
                  <a:srgbClr val="FF0000"/>
                </a:solidFill>
              </a:rPr>
              <a:t>robust</a:t>
            </a:r>
            <a:endParaRPr b="1"/>
          </a:p>
        </p:txBody>
      </p:sp>
      <p:sp>
        <p:nvSpPr>
          <p:cNvPr id="536" name="Google Shape;536;p51"/>
          <p:cNvSpPr txBox="1"/>
          <p:nvPr/>
        </p:nvSpPr>
        <p:spPr>
          <a:xfrm>
            <a:off x="3445200" y="2881275"/>
            <a:ext cx="1689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Git-python-flopy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37" name="Google Shape;537;p51"/>
          <p:cNvSpPr/>
          <p:nvPr/>
        </p:nvSpPr>
        <p:spPr>
          <a:xfrm rot="5400000">
            <a:off x="5185383" y="2056299"/>
            <a:ext cx="1747200" cy="9834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Rapid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538" name="Google Shape;538;p51"/>
          <p:cNvSpPr/>
          <p:nvPr/>
        </p:nvSpPr>
        <p:spPr>
          <a:xfrm rot="-2074871">
            <a:off x="4467496" y="3289125"/>
            <a:ext cx="1669212" cy="102427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Reproducible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539" name="Google Shape;539;p51"/>
          <p:cNvSpPr/>
          <p:nvPr/>
        </p:nvSpPr>
        <p:spPr>
          <a:xfrm rot="1610036">
            <a:off x="5885562" y="3285939"/>
            <a:ext cx="1658152" cy="1030249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Robust</a:t>
            </a:r>
            <a:endParaRPr b="1" sz="1000">
              <a:solidFill>
                <a:srgbClr val="FF0000"/>
              </a:solidFill>
            </a:endParaRPr>
          </a:p>
        </p:txBody>
      </p:sp>
      <p:cxnSp>
        <p:nvCxnSpPr>
          <p:cNvPr id="540" name="Google Shape;540;p51"/>
          <p:cNvCxnSpPr/>
          <p:nvPr/>
        </p:nvCxnSpPr>
        <p:spPr>
          <a:xfrm>
            <a:off x="5028000" y="3096475"/>
            <a:ext cx="756900" cy="1311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51"/>
          <p:cNvSpPr txBox="1"/>
          <p:nvPr/>
        </p:nvSpPr>
        <p:spPr>
          <a:xfrm>
            <a:off x="7186225" y="2670800"/>
            <a:ext cx="2201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Living dangerously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542" name="Google Shape;542;p51"/>
          <p:cNvCxnSpPr/>
          <p:nvPr/>
        </p:nvCxnSpPr>
        <p:spPr>
          <a:xfrm flipH="1">
            <a:off x="6257525" y="2904375"/>
            <a:ext cx="859800" cy="3573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51"/>
          <p:cNvSpPr txBox="1"/>
          <p:nvPr/>
        </p:nvSpPr>
        <p:spPr>
          <a:xfrm>
            <a:off x="5279175" y="4485025"/>
            <a:ext cx="1689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Cra</a:t>
            </a:r>
            <a:r>
              <a:rPr b="1" lang="en">
                <a:solidFill>
                  <a:srgbClr val="FFFFFF"/>
                </a:solidFill>
              </a:rPr>
              <a:t>zy</a:t>
            </a:r>
            <a:r>
              <a:rPr b="1" lang="en">
                <a:solidFill>
                  <a:srgbClr val="FFFFFF"/>
                </a:solidFill>
              </a:rPr>
              <a:t> slow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544" name="Google Shape;544;p51"/>
          <p:cNvCxnSpPr/>
          <p:nvPr/>
        </p:nvCxnSpPr>
        <p:spPr>
          <a:xfrm flipH="1" rot="10800000">
            <a:off x="5928000" y="3663450"/>
            <a:ext cx="52500" cy="867900"/>
          </a:xfrm>
          <a:prstGeom prst="straightConnector1">
            <a:avLst/>
          </a:prstGeom>
          <a:noFill/>
          <a:ln cap="flat" cmpd="sng" w="38100">
            <a:solidFill>
              <a:srgbClr val="00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62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Open-source coding takes a village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PEST++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Dave Welter, John Doherty, Randy Hunt, Mike Fienen, Wes Kitlasten, Matt Knowling, Mike Towes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pyEMU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Mike Fienen, Wes Kitlasten, Matt Knowling, Brioch Hemmings, Ayman Alzraiee, Otis 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FloPy</a:t>
            </a:r>
            <a:endParaRPr b="1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Chris Langevin, Joe Hughes, Matt Knowling, Brioch Hemmings, Mike Towes, Mike Fienen, Andy Leaf, Scott Paulinski, Josh Larsen, Eric Morway, Jason Bellino, and many more!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2"/>
          <p:cNvSpPr txBox="1"/>
          <p:nvPr>
            <p:ph type="title"/>
          </p:nvPr>
        </p:nvSpPr>
        <p:spPr>
          <a:xfrm>
            <a:off x="336725" y="8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with </a:t>
            </a:r>
            <a:r>
              <a:rPr b="1" lang="en">
                <a:solidFill>
                  <a:srgbClr val="FF0000"/>
                </a:solidFill>
              </a:rPr>
              <a:t>robust</a:t>
            </a:r>
            <a:endParaRPr b="1"/>
          </a:p>
        </p:txBody>
      </p:sp>
      <p:sp>
        <p:nvSpPr>
          <p:cNvPr id="550" name="Google Shape;550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Need tools and approaches to facilitate 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Rapid </a:t>
            </a:r>
            <a:r>
              <a:rPr lang="en" sz="2400">
                <a:solidFill>
                  <a:srgbClr val="FFFFFF"/>
                </a:solidFill>
              </a:rPr>
              <a:t>and</a:t>
            </a:r>
            <a:r>
              <a:rPr b="1" lang="en" sz="2400">
                <a:solidFill>
                  <a:srgbClr val="FF0000"/>
                </a:solidFill>
              </a:rPr>
              <a:t> Reproducible</a:t>
            </a:r>
            <a:r>
              <a:rPr lang="en" sz="2400">
                <a:solidFill>
                  <a:srgbClr val="FFFFFF"/>
                </a:solidFill>
              </a:rPr>
              <a:t> </a:t>
            </a:r>
            <a:r>
              <a:rPr b="1" lang="en" sz="2400">
                <a:solidFill>
                  <a:srgbClr val="00FFFF"/>
                </a:solidFill>
              </a:rPr>
              <a:t>data assimilation and </a:t>
            </a:r>
            <a:endParaRPr b="1" sz="2400">
              <a:solidFill>
                <a:srgbClr val="00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00FFFF"/>
                </a:solidFill>
              </a:rPr>
              <a:t>scenario eval / hypothesis testing</a:t>
            </a:r>
            <a:endParaRPr b="1" sz="24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PEST++ </a:t>
            </a:r>
            <a:endParaRPr/>
          </a:p>
        </p:txBody>
      </p:sp>
      <p:sp>
        <p:nvSpPr>
          <p:cNvPr id="556" name="Google Shape;556;p53"/>
          <p:cNvSpPr txBox="1"/>
          <p:nvPr>
            <p:ph idx="1" type="body"/>
          </p:nvPr>
        </p:nvSpPr>
        <p:spPr>
          <a:xfrm>
            <a:off x="164975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https://github.com/usgs/pestpp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C++</a:t>
            </a:r>
            <a:endParaRPr b="1"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b="1" lang="en">
                <a:solidFill>
                  <a:srgbClr val="FFFFFF"/>
                </a:solidFill>
              </a:rPr>
              <a:t>ah yeah!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All tools are fully compatible with PEST 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All tools have a baked-in, </a:t>
            </a:r>
            <a:r>
              <a:rPr b="1" lang="en">
                <a:solidFill>
                  <a:srgbClr val="FFFFFF"/>
                </a:solidFill>
              </a:rPr>
              <a:t>f</a:t>
            </a:r>
            <a:r>
              <a:rPr b="1" lang="en">
                <a:solidFill>
                  <a:srgbClr val="FFFFFF"/>
                </a:solidFill>
              </a:rPr>
              <a:t>ault-tolerant parallel run mgmt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PESTPP-GLM</a:t>
            </a:r>
            <a:r>
              <a:rPr lang="en"/>
              <a:t> - repro of PEST(_HP) with auto uncertainty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PESTPP-OPT</a:t>
            </a:r>
            <a:r>
              <a:rPr lang="en"/>
              <a:t> - Mgmt optimization under uncertainty (SLP)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PESTPP-SEN</a:t>
            </a:r>
            <a:r>
              <a:rPr lang="en"/>
              <a:t> - Global sensitivity analysis (Morris, Sobol 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PESTPP-IES</a:t>
            </a:r>
            <a:r>
              <a:rPr b="1" lang="en">
                <a:solidFill>
                  <a:srgbClr val="B7B7B7"/>
                </a:solidFill>
              </a:rPr>
              <a:t> - Iterative, localized ensemble smoother</a:t>
            </a:r>
            <a:endParaRPr b="1">
              <a:solidFill>
                <a:srgbClr val="B7B7B7"/>
              </a:solidFill>
            </a:endParaRPr>
          </a:p>
        </p:txBody>
      </p:sp>
      <p:pic>
        <p:nvPicPr>
          <p:cNvPr id="557" name="Google Shape;557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0125" y="0"/>
            <a:ext cx="4873874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PEST++ </a:t>
            </a:r>
            <a:endParaRPr/>
          </a:p>
        </p:txBody>
      </p:sp>
      <p:sp>
        <p:nvSpPr>
          <p:cNvPr id="563" name="Google Shape;563;p54"/>
          <p:cNvSpPr txBox="1"/>
          <p:nvPr>
            <p:ph idx="1" type="body"/>
          </p:nvPr>
        </p:nvSpPr>
        <p:spPr>
          <a:xfrm>
            <a:off x="164975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>
                <a:solidFill>
                  <a:srgbClr val="FFFFFF"/>
                </a:solidFill>
              </a:rPr>
              <a:t>In development: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PESTPP-MOU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Constrained multi-objective (genetic) optimization under uncertainty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SPEA-II, NSGA-II, DiffEvol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Zak Stanko (USGS)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PESTPP-SQP</a:t>
            </a:r>
            <a:r>
              <a:rPr lang="en"/>
              <a:t> -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Constrained (ensemble) sequential quadratic programming under uncertainty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Matt Knowling (GNS)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PESTPP-DA</a:t>
            </a:r>
            <a:r>
              <a:rPr lang="en">
                <a:solidFill>
                  <a:srgbClr val="999999"/>
                </a:solidFill>
              </a:rPr>
              <a:t> - 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Ensemble Kalman filter (and variants)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</a:pPr>
            <a:r>
              <a:rPr lang="en">
                <a:solidFill>
                  <a:srgbClr val="999999"/>
                </a:solidFill>
              </a:rPr>
              <a:t>Ayman Alzeriee (USGS)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564" name="Google Shape;56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125" y="0"/>
            <a:ext cx="4873874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/>
          <p:nvPr/>
        </p:nvSpPr>
        <p:spPr>
          <a:xfrm>
            <a:off x="51600" y="1011375"/>
            <a:ext cx="4520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Ensemble-space upgrades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Parallel and multi-threaded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Fully-localized solve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Rapid</a:t>
            </a:r>
            <a:r>
              <a:rPr b="1" lang="en" sz="1800">
                <a:solidFill>
                  <a:srgbClr val="FFFFFF"/>
                </a:solidFill>
              </a:rPr>
              <a:t>: </a:t>
            </a:r>
            <a:r>
              <a:rPr lang="en" sz="1800">
                <a:solidFill>
                  <a:srgbClr val="FFFFFF"/>
                </a:solidFill>
              </a:rPr>
              <a:t>computationally efficient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Robust</a:t>
            </a:r>
            <a:r>
              <a:rPr b="1" lang="en" sz="1800">
                <a:solidFill>
                  <a:srgbClr val="FFFFFF"/>
                </a:solidFill>
              </a:rPr>
              <a:t>: </a:t>
            </a:r>
            <a:r>
              <a:rPr lang="en" sz="1800">
                <a:solidFill>
                  <a:srgbClr val="FFFFFF"/>
                </a:solidFill>
              </a:rPr>
              <a:t>unavoidable uncertainty</a:t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70" name="Google Shape;570;p55"/>
          <p:cNvSpPr txBox="1"/>
          <p:nvPr/>
        </p:nvSpPr>
        <p:spPr>
          <a:xfrm>
            <a:off x="311700" y="109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PESTPP-IES 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571" name="Google Shape;571;p55"/>
          <p:cNvSpPr txBox="1"/>
          <p:nvPr/>
        </p:nvSpPr>
        <p:spPr>
          <a:xfrm>
            <a:off x="105100" y="4817250"/>
            <a:ext cx="89952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715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White (2018). A model-independent iterative ensemble smoother for history matching and uncertainty quantification in very high dimensions.</a:t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572" name="Google Shape;5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100" y="109000"/>
            <a:ext cx="4555850" cy="455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PEST(++)?</a:t>
            </a:r>
            <a:endParaRPr/>
          </a:p>
        </p:txBody>
      </p:sp>
      <p:sp>
        <p:nvSpPr>
          <p:cNvPr id="578" name="Google Shape;57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“Why MODFLOW or FEFLOW?”</a:t>
            </a:r>
            <a:endParaRPr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200"/>
              <a:buChar char="●"/>
            </a:pPr>
            <a:r>
              <a:rPr b="1" lang="en" sz="2200">
                <a:solidFill>
                  <a:srgbClr val="FF0000"/>
                </a:solidFill>
              </a:rPr>
              <a:t>Focused on real-world-scale decision-support modeling</a:t>
            </a:r>
            <a:endParaRPr b="1" sz="2200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Critical part of </a:t>
            </a:r>
            <a:r>
              <a:rPr b="1" lang="en">
                <a:solidFill>
                  <a:srgbClr val="FFFFFF"/>
                </a:solidFill>
              </a:rPr>
              <a:t>Reproducible</a:t>
            </a:r>
            <a:endParaRPr b="1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Standard and consistent model interface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45720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</a:rPr>
              <a:t>In decision support, </a:t>
            </a:r>
            <a:r>
              <a:rPr b="1" lang="en" sz="2400">
                <a:solidFill>
                  <a:srgbClr val="00FFFF"/>
                </a:solidFill>
              </a:rPr>
              <a:t>data assimilation tools</a:t>
            </a:r>
            <a:r>
              <a:rPr b="1" lang="en" sz="2400">
                <a:solidFill>
                  <a:srgbClr val="FF0000"/>
                </a:solidFill>
              </a:rPr>
              <a:t> </a:t>
            </a:r>
            <a:r>
              <a:rPr b="1" lang="en" sz="2400">
                <a:solidFill>
                  <a:srgbClr val="FFFFFF"/>
                </a:solidFill>
              </a:rPr>
              <a:t>are just as important as the</a:t>
            </a:r>
            <a:r>
              <a:rPr b="1" lang="en" sz="2400">
                <a:solidFill>
                  <a:srgbClr val="FFFFFF"/>
                </a:solidFill>
              </a:rPr>
              <a:t> </a:t>
            </a:r>
            <a:r>
              <a:rPr b="1" lang="en" sz="2400">
                <a:solidFill>
                  <a:srgbClr val="00FFFF"/>
                </a:solidFill>
              </a:rPr>
              <a:t>numerical</a:t>
            </a:r>
            <a:r>
              <a:rPr b="1" lang="en" sz="2400">
                <a:solidFill>
                  <a:srgbClr val="00FFFF"/>
                </a:solidFill>
              </a:rPr>
              <a:t> model</a:t>
            </a:r>
            <a:endParaRPr b="1" sz="2400">
              <a:solidFill>
                <a:srgbClr val="00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pyEMU</a:t>
            </a:r>
            <a:endParaRPr/>
          </a:p>
        </p:txBody>
      </p:sp>
      <p:sp>
        <p:nvSpPr>
          <p:cNvPr id="584" name="Google Shape;584;p57"/>
          <p:cNvSpPr txBox="1"/>
          <p:nvPr>
            <p:ph idx="1" type="body"/>
          </p:nvPr>
        </p:nvSpPr>
        <p:spPr>
          <a:xfrm>
            <a:off x="185650" y="1648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https://github.com/jtwhite79/pyemu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FOSM/Monte Carlo/Ensembles/etc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programmatic PEST(++) setup and 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Prototyping env - “in the works”</a:t>
            </a:r>
            <a:endParaRPr/>
          </a:p>
        </p:txBody>
      </p:sp>
      <p:pic>
        <p:nvPicPr>
          <p:cNvPr id="585" name="Google Shape;58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125" y="0"/>
            <a:ext cx="5776199" cy="14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57"/>
          <p:cNvSpPr txBox="1"/>
          <p:nvPr/>
        </p:nvSpPr>
        <p:spPr>
          <a:xfrm>
            <a:off x="3721025" y="4820825"/>
            <a:ext cx="54312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White and others (2016). A python framework for environmental model uncertainty analysis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flopy + pyEMU: From go to woah</a:t>
            </a:r>
            <a:endParaRPr/>
          </a:p>
        </p:txBody>
      </p:sp>
      <p:sp>
        <p:nvSpPr>
          <p:cNvPr id="592" name="Google Shape;592;p58"/>
          <p:cNvSpPr txBox="1"/>
          <p:nvPr>
            <p:ph idx="1" type="body"/>
          </p:nvPr>
        </p:nvSpPr>
        <p:spPr>
          <a:xfrm>
            <a:off x="311700" y="1614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Programmatically construct PEST interface around any MODFLOW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Mixtures of nested spatial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Mixtures of temporal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YUGE numbers of pars and obs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Forward run 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Define priors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Geostatistical covariance and draws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b="1" lang="en">
                <a:solidFill>
                  <a:srgbClr val="FF0000"/>
                </a:solidFill>
              </a:rPr>
              <a:t>Earlier and more frequent data assimilation!</a:t>
            </a:r>
            <a:endParaRPr b="1"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50" y="-15202"/>
            <a:ext cx="1958225" cy="13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flopy + pyEMU: From go to woah</a:t>
            </a:r>
            <a:endParaRPr/>
          </a:p>
        </p:txBody>
      </p:sp>
      <p:pic>
        <p:nvPicPr>
          <p:cNvPr id="599" name="Google Shape;59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150" y="-15202"/>
            <a:ext cx="1958225" cy="130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9"/>
          <p:cNvPicPr preferRelativeResize="0"/>
          <p:nvPr/>
        </p:nvPicPr>
        <p:blipFill rotWithShape="1">
          <a:blip r:embed="rId4">
            <a:alphaModFix/>
          </a:blip>
          <a:srcRect b="1475" l="0" r="0" t="2064"/>
          <a:stretch/>
        </p:blipFill>
        <p:spPr>
          <a:xfrm>
            <a:off x="499500" y="1882600"/>
            <a:ext cx="8145001" cy="275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0"/>
          <p:cNvSpPr txBox="1"/>
          <p:nvPr>
            <p:ph type="title"/>
          </p:nvPr>
        </p:nvSpPr>
        <p:spPr>
          <a:xfrm>
            <a:off x="259175" y="31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</a:rPr>
              <a:t>automating</a:t>
            </a:r>
            <a:r>
              <a:rPr lang="en"/>
              <a:t> a generic workflow</a:t>
            </a:r>
            <a:endParaRPr/>
          </a:p>
        </p:txBody>
      </p:sp>
      <p:sp>
        <p:nvSpPr>
          <p:cNvPr id="606" name="Google Shape;606;p60"/>
          <p:cNvSpPr txBox="1"/>
          <p:nvPr>
            <p:ph idx="1" type="body"/>
          </p:nvPr>
        </p:nvSpPr>
        <p:spPr>
          <a:xfrm>
            <a:off x="226350" y="1211550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Gathering datasets: </a:t>
            </a:r>
            <a:r>
              <a:rPr lang="en">
                <a:solidFill>
                  <a:srgbClr val="00FFFF"/>
                </a:solidFill>
              </a:rPr>
              <a:t>python, git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processing (GIS, etc): </a:t>
            </a:r>
            <a:r>
              <a:rPr lang="en">
                <a:solidFill>
                  <a:srgbClr val="00FFFF"/>
                </a:solidFill>
              </a:rPr>
              <a:t>p</a:t>
            </a:r>
            <a:r>
              <a:rPr lang="en">
                <a:solidFill>
                  <a:srgbClr val="00FFFF"/>
                </a:solidFill>
              </a:rPr>
              <a:t>ython (shapely, qgis, etc), git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 input dataset construction: </a:t>
            </a:r>
            <a:r>
              <a:rPr lang="en">
                <a:solidFill>
                  <a:srgbClr val="00FFFF"/>
                </a:solidFill>
              </a:rPr>
              <a:t>python, flopy, pyemu, git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Assimilation: </a:t>
            </a:r>
            <a:r>
              <a:rPr lang="en">
                <a:solidFill>
                  <a:srgbClr val="00FFFF"/>
                </a:solidFill>
              </a:rPr>
              <a:t>forward model, PEST(++), python, flopy, pyemu, git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Scenario analyses/hypothesis testing: </a:t>
            </a:r>
            <a:r>
              <a:rPr lang="en">
                <a:solidFill>
                  <a:srgbClr val="00FFFF"/>
                </a:solidFill>
              </a:rPr>
              <a:t>forward model, PEST(++),</a:t>
            </a:r>
            <a:r>
              <a:rPr lang="en"/>
              <a:t> </a:t>
            </a:r>
            <a:r>
              <a:rPr lang="en">
                <a:solidFill>
                  <a:srgbClr val="00FFFF"/>
                </a:solidFill>
              </a:rPr>
              <a:t>python, flopy, pyemu, git</a:t>
            </a:r>
            <a:endParaRPr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post-processing/reporting: </a:t>
            </a:r>
            <a:r>
              <a:rPr lang="en">
                <a:solidFill>
                  <a:srgbClr val="00FFFF"/>
                </a:solidFill>
              </a:rPr>
              <a:t>python, flopy, pyemu, git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1"/>
          <p:cNvSpPr txBox="1"/>
          <p:nvPr>
            <p:ph type="title"/>
          </p:nvPr>
        </p:nvSpPr>
        <p:spPr>
          <a:xfrm>
            <a:off x="311700" y="39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free lunch…but #dividends</a:t>
            </a:r>
            <a:endParaRPr/>
          </a:p>
        </p:txBody>
      </p:sp>
      <p:sp>
        <p:nvSpPr>
          <p:cNvPr id="612" name="Google Shape;61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There is an upfront (capital) investment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“</a:t>
            </a:r>
            <a:r>
              <a:rPr lang="en">
                <a:solidFill>
                  <a:srgbClr val="FFFFFF"/>
                </a:solidFill>
              </a:rPr>
              <a:t>Upskilling”</a:t>
            </a:r>
            <a:r>
              <a:rPr lang="en">
                <a:solidFill>
                  <a:srgbClr val="FFFFFF"/>
                </a:solidFill>
              </a:rPr>
              <a:t>, learning curve issues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There is an on-going (maintenance) cost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Some simple tasks won’t be as simple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 my experience, the return on the investment is can not be </a:t>
            </a:r>
            <a:r>
              <a:rPr b="1" lang="en" sz="2200">
                <a:solidFill>
                  <a:srgbClr val="FFFFFF"/>
                </a:solidFill>
              </a:rPr>
              <a:t>overstated</a:t>
            </a:r>
            <a:endParaRPr b="1"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rgbClr val="00FFFF"/>
                </a:solidFill>
              </a:rPr>
              <a:t>Significantly</a:t>
            </a:r>
            <a:r>
              <a:rPr b="1" lang="en" sz="2200">
                <a:solidFill>
                  <a:srgbClr val="00FFFF"/>
                </a:solidFill>
              </a:rPr>
              <a:t> less </a:t>
            </a:r>
            <a:r>
              <a:rPr b="1" lang="en" sz="2200">
                <a:solidFill>
                  <a:srgbClr val="00FFFF"/>
                </a:solidFill>
              </a:rPr>
              <a:t>desperation</a:t>
            </a:r>
            <a:endParaRPr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Context: the modeling workflow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00FFFF"/>
                </a:solidFill>
              </a:rPr>
              <a:t>Rapid</a:t>
            </a:r>
            <a:r>
              <a:rPr lang="en"/>
              <a:t>: faster response to mgmt questions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risk horizons are getting shorter…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...more freq decision making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00FFFF"/>
                </a:solidFill>
              </a:rPr>
              <a:t>Reproducible</a:t>
            </a:r>
            <a:r>
              <a:rPr b="1" lang="en"/>
              <a:t>:</a:t>
            </a:r>
            <a:r>
              <a:rPr lang="en"/>
              <a:t> retrace steps from beginning to end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scientific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contentious models/settings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source tools!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</a:pPr>
            <a:r>
              <a:rPr b="1" lang="en">
                <a:solidFill>
                  <a:srgbClr val="00FFFF"/>
                </a:solidFill>
              </a:rPr>
              <a:t>Robust</a:t>
            </a:r>
            <a:r>
              <a:rPr b="1" lang="en"/>
              <a:t>: </a:t>
            </a:r>
            <a:r>
              <a:rPr lang="en"/>
              <a:t>provide risk-conservative answers to mgmt questions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stochastics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high-dimensionality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avoid bias from model error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2"/>
          <p:cNvSpPr txBox="1"/>
          <p:nvPr>
            <p:ph type="title"/>
          </p:nvPr>
        </p:nvSpPr>
        <p:spPr>
          <a:xfrm>
            <a:off x="311700" y="39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free lunch</a:t>
            </a:r>
            <a:r>
              <a:rPr lang="en"/>
              <a:t>...</a:t>
            </a:r>
            <a:r>
              <a:rPr lang="en"/>
              <a:t> but #dividends</a:t>
            </a:r>
            <a:endParaRPr/>
          </a:p>
        </p:txBody>
      </p:sp>
      <p:sp>
        <p:nvSpPr>
          <p:cNvPr id="618" name="Google Shape;618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There is an upfront (capital) investment 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“Upskilling”, learning curve issues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There is an on-going (maintenance) cost</a:t>
            </a:r>
            <a:endParaRPr>
              <a:solidFill>
                <a:srgbClr val="FFFFFF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Some simple tasks won’t be as simple</a:t>
            </a:r>
            <a:endParaRPr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In my experience, the return on the investment is can not be </a:t>
            </a:r>
            <a:r>
              <a:rPr b="1" lang="en" sz="2200">
                <a:solidFill>
                  <a:srgbClr val="FFFFFF"/>
                </a:solidFill>
              </a:rPr>
              <a:t>overstated</a:t>
            </a:r>
            <a:endParaRPr b="1" sz="22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200">
                <a:solidFill>
                  <a:srgbClr val="00FFFF"/>
                </a:solidFill>
              </a:rPr>
              <a:t>Significantly less desperation</a:t>
            </a:r>
            <a:endParaRPr>
              <a:solidFill>
                <a:srgbClr val="00FFFF"/>
              </a:solidFill>
            </a:endParaRPr>
          </a:p>
        </p:txBody>
      </p:sp>
      <p:pic>
        <p:nvPicPr>
          <p:cNvPr id="619" name="Google Shape;619;p62"/>
          <p:cNvPicPr preferRelativeResize="0"/>
          <p:nvPr/>
        </p:nvPicPr>
        <p:blipFill rotWithShape="1">
          <a:blip r:embed="rId3">
            <a:alphaModFix/>
          </a:blip>
          <a:srcRect b="8166" l="0" r="0" t="10326"/>
          <a:stretch/>
        </p:blipFill>
        <p:spPr>
          <a:xfrm>
            <a:off x="2351838" y="2916400"/>
            <a:ext cx="4440326" cy="22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</a:t>
            </a:r>
            <a:endParaRPr/>
          </a:p>
        </p:txBody>
      </p:sp>
      <p:sp>
        <p:nvSpPr>
          <p:cNvPr id="625" name="Google Shape;625;p63"/>
          <p:cNvSpPr txBox="1"/>
          <p:nvPr>
            <p:ph idx="1" type="body"/>
          </p:nvPr>
        </p:nvSpPr>
        <p:spPr>
          <a:xfrm>
            <a:off x="219125" y="1342600"/>
            <a:ext cx="5401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u="sng">
                <a:solidFill>
                  <a:schemeClr val="accent5"/>
                </a:solidFill>
                <a:hlinkClick r:id="rId3"/>
              </a:rPr>
              <a:t>https://github.com/mnfienen-usgs/</a:t>
            </a:r>
            <a:r>
              <a:rPr lang="en" u="sng">
                <a:solidFill>
                  <a:schemeClr val="accent5"/>
                </a:solidFill>
              </a:rPr>
              <a:t>gw1876</a:t>
            </a:r>
            <a:endParaRPr u="sng">
              <a:solidFill>
                <a:schemeClr val="accent5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Worked examples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Low-level (granular) and high-level topics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Confined to modflow-2005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 synthetic model</a:t>
            </a:r>
            <a:br>
              <a:rPr lang="en"/>
            </a:br>
            <a:endParaRPr/>
          </a:p>
        </p:txBody>
      </p:sp>
      <p:pic>
        <p:nvPicPr>
          <p:cNvPr id="626" name="Google Shape;626;p63"/>
          <p:cNvPicPr preferRelativeResize="0"/>
          <p:nvPr/>
        </p:nvPicPr>
        <p:blipFill rotWithShape="1">
          <a:blip r:embed="rId4">
            <a:alphaModFix/>
          </a:blip>
          <a:srcRect b="60940" l="0" r="0" t="0"/>
          <a:stretch/>
        </p:blipFill>
        <p:spPr>
          <a:xfrm>
            <a:off x="5215375" y="0"/>
            <a:ext cx="3928624" cy="14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4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Razzle Dazzle!</a:t>
            </a:r>
            <a:endParaRPr b="1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(known) workflow applications </a:t>
            </a:r>
            <a:endParaRPr/>
          </a:p>
        </p:txBody>
      </p:sp>
      <p:sp>
        <p:nvSpPr>
          <p:cNvPr id="637" name="Google Shape;63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Hauraki Plains, NZ</a:t>
            </a:r>
            <a:endParaRPr b="1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Edwards Aquifer,USA</a:t>
            </a:r>
            <a:endParaRPr b="1">
              <a:solidFill>
                <a:srgbClr val="FF0000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Ruamahanga (north and south), NZ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Mississippi Alluvial Plain, USA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Coastal Lowlands, USA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Central Sands, USA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rOpen, DK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Carson River, USA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Heretaunga Plains, NZ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Wellington Harbor, NZ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Heaps of synthetics!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Hauraki Plains, NZ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643" name="Google Shape;643;p66"/>
          <p:cNvSpPr txBox="1"/>
          <p:nvPr/>
        </p:nvSpPr>
        <p:spPr>
          <a:xfrm>
            <a:off x="311700" y="1152475"/>
            <a:ext cx="495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 sz="1800">
                <a:solidFill>
                  <a:srgbClr val="00FFFF"/>
                </a:solidFill>
              </a:rPr>
              <a:t>Purpose</a:t>
            </a:r>
            <a:r>
              <a:rPr lang="en" sz="1800">
                <a:solidFill>
                  <a:srgbClr val="00FFFF"/>
                </a:solidFill>
              </a:rPr>
              <a:t>: </a:t>
            </a:r>
            <a:r>
              <a:rPr b="1" lang="en" sz="1800">
                <a:solidFill>
                  <a:srgbClr val="00FFFF"/>
                </a:solidFill>
              </a:rPr>
              <a:t>regional-scale, policy-level land-use changes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MFNWT + MT3D-USGS (Tr + N)</a:t>
            </a:r>
            <a:endParaRPr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7 layers, transient, blah,blah,blah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170K parameters</a:t>
            </a:r>
            <a:endParaRPr b="1" sz="1800"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Grid scale,stress-period scale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 sz="1800">
                <a:solidFill>
                  <a:srgbClr val="FFFFFF"/>
                </a:solidFill>
              </a:rPr>
              <a:t>5k GW level, 5k SW flow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100 realizations, 3 iterations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400ish runs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644" name="Google Shape;64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350" y="126650"/>
            <a:ext cx="3437600" cy="481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050" y="1019200"/>
            <a:ext cx="2793174" cy="27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299" y="953875"/>
            <a:ext cx="4770600" cy="413487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7"/>
          <p:cNvSpPr txBox="1"/>
          <p:nvPr/>
        </p:nvSpPr>
        <p:spPr>
          <a:xfrm>
            <a:off x="-26575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Traditional obsessions...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224" y="974100"/>
            <a:ext cx="6193551" cy="35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68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More meaningful outputs: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800" y="659775"/>
            <a:ext cx="5258400" cy="4321899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69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More meaningful outputs: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repo...</a:t>
            </a:r>
            <a:endParaRPr/>
          </a:p>
        </p:txBody>
      </p:sp>
      <p:pic>
        <p:nvPicPr>
          <p:cNvPr id="669" name="Google Shape;66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705" y="0"/>
            <a:ext cx="476728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Started on day 1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Over 180 commits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4 contributors</a:t>
            </a:r>
            <a:endParaRPr>
              <a:solidFill>
                <a:srgbClr val="FFFFFF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A </a:t>
            </a:r>
            <a:r>
              <a:rPr lang="en">
                <a:solidFill>
                  <a:srgbClr val="FF0000"/>
                </a:solidFill>
              </a:rPr>
              <a:t>complete</a:t>
            </a:r>
            <a:r>
              <a:rPr lang="en">
                <a:solidFill>
                  <a:srgbClr val="FFFFFF"/>
                </a:solidFill>
              </a:rPr>
              <a:t> record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repo...</a:t>
            </a:r>
            <a:endParaRPr/>
          </a:p>
        </p:txBody>
      </p:sp>
      <p:pic>
        <p:nvPicPr>
          <p:cNvPr id="676" name="Google Shape;676;p71"/>
          <p:cNvPicPr preferRelativeResize="0"/>
          <p:nvPr/>
        </p:nvPicPr>
        <p:blipFill rotWithShape="1">
          <a:blip r:embed="rId3">
            <a:alphaModFix/>
          </a:blip>
          <a:srcRect b="39945" l="5669" r="26354" t="27346"/>
          <a:stretch/>
        </p:blipFill>
        <p:spPr>
          <a:xfrm>
            <a:off x="4248675" y="1199700"/>
            <a:ext cx="4781125" cy="24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71"/>
          <p:cNvSpPr/>
          <p:nvPr/>
        </p:nvSpPr>
        <p:spPr>
          <a:xfrm>
            <a:off x="4572000" y="1436850"/>
            <a:ext cx="3324900" cy="103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723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(IMHO)...</a:t>
            </a:r>
            <a:r>
              <a:rPr lang="en"/>
              <a:t>	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Not </a:t>
            </a:r>
            <a:r>
              <a:rPr b="1" lang="en">
                <a:solidFill>
                  <a:srgbClr val="FF0000"/>
                </a:solidFill>
              </a:rPr>
              <a:t>rapid</a:t>
            </a:r>
            <a:r>
              <a:rPr lang="en"/>
              <a:t>: takes too long, costs too much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Not</a:t>
            </a:r>
            <a:r>
              <a:rPr b="1" lang="en"/>
              <a:t> </a:t>
            </a:r>
            <a:r>
              <a:rPr b="1" lang="en">
                <a:solidFill>
                  <a:srgbClr val="FF0000"/>
                </a:solidFill>
              </a:rPr>
              <a:t>reproducible</a:t>
            </a:r>
            <a:r>
              <a:rPr lang="en"/>
              <a:t>: opaque process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Not </a:t>
            </a:r>
            <a:r>
              <a:rPr b="1" lang="en">
                <a:solidFill>
                  <a:srgbClr val="FF0000"/>
                </a:solidFill>
              </a:rPr>
              <a:t>robust</a:t>
            </a:r>
            <a:r>
              <a:rPr lang="en"/>
              <a:t>: non-conservative risk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17314" l="0" r="0" t="0"/>
          <a:stretch/>
        </p:blipFill>
        <p:spPr>
          <a:xfrm>
            <a:off x="5004475" y="93850"/>
            <a:ext cx="4139524" cy="50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/>
          <p:nvPr/>
        </p:nvSpPr>
        <p:spPr>
          <a:xfrm rot="5400000">
            <a:off x="1579695" y="2754850"/>
            <a:ext cx="1515600" cy="7911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Rapid</a:t>
            </a:r>
            <a:endParaRPr b="1" sz="1000">
              <a:solidFill>
                <a:srgbClr val="FF0000"/>
              </a:solidFill>
            </a:endParaRPr>
          </a:p>
        </p:txBody>
      </p:sp>
      <p:sp>
        <p:nvSpPr>
          <p:cNvPr id="91" name="Google Shape;91;p18"/>
          <p:cNvSpPr/>
          <p:nvPr/>
        </p:nvSpPr>
        <p:spPr>
          <a:xfrm rot="-2196922">
            <a:off x="1039638" y="3801811"/>
            <a:ext cx="1377674" cy="871096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FF0000"/>
                </a:solidFill>
              </a:rPr>
              <a:t>Reproducible</a:t>
            </a:r>
            <a:endParaRPr b="1" sz="900">
              <a:solidFill>
                <a:srgbClr val="FF0000"/>
              </a:solidFill>
            </a:endParaRPr>
          </a:p>
        </p:txBody>
      </p:sp>
      <p:sp>
        <p:nvSpPr>
          <p:cNvPr id="92" name="Google Shape;92;p18"/>
          <p:cNvSpPr/>
          <p:nvPr/>
        </p:nvSpPr>
        <p:spPr>
          <a:xfrm rot="1716385">
            <a:off x="2186960" y="3795696"/>
            <a:ext cx="1355918" cy="88304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</a:rPr>
              <a:t>Robust</a:t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repo...</a:t>
            </a:r>
            <a:endParaRPr/>
          </a:p>
        </p:txBody>
      </p:sp>
      <p:pic>
        <p:nvPicPr>
          <p:cNvPr id="683" name="Google Shape;683;p72"/>
          <p:cNvPicPr preferRelativeResize="0"/>
          <p:nvPr/>
        </p:nvPicPr>
        <p:blipFill rotWithShape="1">
          <a:blip r:embed="rId3">
            <a:alphaModFix/>
          </a:blip>
          <a:srcRect b="39945" l="5669" r="26354" t="27346"/>
          <a:stretch/>
        </p:blipFill>
        <p:spPr>
          <a:xfrm>
            <a:off x="4248675" y="1199700"/>
            <a:ext cx="4781125" cy="24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2"/>
          <p:cNvSpPr/>
          <p:nvPr/>
        </p:nvSpPr>
        <p:spPr>
          <a:xfrm>
            <a:off x="4572000" y="1436850"/>
            <a:ext cx="3324900" cy="103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30672"/>
            <a:ext cx="5933526" cy="10195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86" name="Google Shape;686;p72"/>
          <p:cNvCxnSpPr/>
          <p:nvPr/>
        </p:nvCxnSpPr>
        <p:spPr>
          <a:xfrm flipH="1">
            <a:off x="4791225" y="2468250"/>
            <a:ext cx="563100" cy="133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repo...</a:t>
            </a:r>
            <a:endParaRPr/>
          </a:p>
        </p:txBody>
      </p:sp>
      <p:pic>
        <p:nvPicPr>
          <p:cNvPr id="692" name="Google Shape;692;p73"/>
          <p:cNvPicPr preferRelativeResize="0"/>
          <p:nvPr/>
        </p:nvPicPr>
        <p:blipFill rotWithShape="1">
          <a:blip r:embed="rId3">
            <a:alphaModFix/>
          </a:blip>
          <a:srcRect b="39945" l="5669" r="26354" t="27346"/>
          <a:stretch/>
        </p:blipFill>
        <p:spPr>
          <a:xfrm>
            <a:off x="4248675" y="1199700"/>
            <a:ext cx="4781125" cy="2482099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3"/>
          <p:cNvSpPr/>
          <p:nvPr/>
        </p:nvSpPr>
        <p:spPr>
          <a:xfrm>
            <a:off x="4572000" y="1436850"/>
            <a:ext cx="3324900" cy="1031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4" name="Google Shape;69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230672"/>
            <a:ext cx="5933526" cy="101955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95" name="Google Shape;695;p73"/>
          <p:cNvCxnSpPr/>
          <p:nvPr/>
        </p:nvCxnSpPr>
        <p:spPr>
          <a:xfrm flipH="1">
            <a:off x="4791225" y="2468250"/>
            <a:ext cx="563100" cy="13362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6" name="Google Shape;696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8397" y="1360925"/>
            <a:ext cx="3347200" cy="242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repo...</a:t>
            </a:r>
            <a:endParaRPr/>
          </a:p>
        </p:txBody>
      </p:sp>
      <p:pic>
        <p:nvPicPr>
          <p:cNvPr id="702" name="Google Shape;702;p74"/>
          <p:cNvPicPr preferRelativeResize="0"/>
          <p:nvPr/>
        </p:nvPicPr>
        <p:blipFill rotWithShape="1">
          <a:blip r:embed="rId3">
            <a:alphaModFix/>
          </a:blip>
          <a:srcRect b="8166" l="0" r="8290" t="10326"/>
          <a:stretch/>
        </p:blipFill>
        <p:spPr>
          <a:xfrm>
            <a:off x="29000" y="2053388"/>
            <a:ext cx="3445975" cy="18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74"/>
          <p:cNvPicPr preferRelativeResize="0"/>
          <p:nvPr/>
        </p:nvPicPr>
        <p:blipFill rotWithShape="1">
          <a:blip r:embed="rId4">
            <a:alphaModFix/>
          </a:blip>
          <a:srcRect b="0" l="0" r="0" t="20280"/>
          <a:stretch/>
        </p:blipFill>
        <p:spPr>
          <a:xfrm>
            <a:off x="5523800" y="2037387"/>
            <a:ext cx="3620201" cy="19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175" y="1143525"/>
            <a:ext cx="909625" cy="8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5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#dividends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10" name="Google Shape;710;p75"/>
          <p:cNvSpPr txBox="1"/>
          <p:nvPr/>
        </p:nvSpPr>
        <p:spPr>
          <a:xfrm>
            <a:off x="575250" y="4820400"/>
            <a:ext cx="856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White</a:t>
            </a:r>
            <a:r>
              <a:rPr lang="en" sz="1200">
                <a:solidFill>
                  <a:srgbClr val="FFFFFF"/>
                </a:solidFill>
              </a:rPr>
              <a:t> and others (2019). </a:t>
            </a:r>
            <a:r>
              <a:rPr lang="en" sz="1200">
                <a:solidFill>
                  <a:srgbClr val="FFFFFF"/>
                </a:solidFill>
              </a:rPr>
              <a:t>Consequences of groundwater-model vertical discretization in risk-based decision making</a:t>
            </a:r>
            <a:endParaRPr sz="1200"/>
          </a:p>
        </p:txBody>
      </p:sp>
      <p:pic>
        <p:nvPicPr>
          <p:cNvPr id="711" name="Google Shape;7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50" y="725100"/>
            <a:ext cx="7993498" cy="394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6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#dividends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17" name="Google Shape;717;p76"/>
          <p:cNvSpPr txBox="1"/>
          <p:nvPr/>
        </p:nvSpPr>
        <p:spPr>
          <a:xfrm>
            <a:off x="575250" y="4820400"/>
            <a:ext cx="856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Knowling and others (under revision). </a:t>
            </a:r>
            <a:r>
              <a:rPr lang="en" sz="1200">
                <a:solidFill>
                  <a:srgbClr val="FFFFFF"/>
                </a:solidFill>
              </a:rPr>
              <a:t>On the assimilation of environmental tracer observations for model-based decision support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718" name="Google Shape;71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38" y="725100"/>
            <a:ext cx="7969334" cy="394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7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#dividends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24" name="Google Shape;724;p77"/>
          <p:cNvSpPr txBox="1"/>
          <p:nvPr/>
        </p:nvSpPr>
        <p:spPr>
          <a:xfrm>
            <a:off x="575250" y="4820400"/>
            <a:ext cx="8568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Knowling</a:t>
            </a:r>
            <a:r>
              <a:rPr lang="en" sz="1200">
                <a:solidFill>
                  <a:srgbClr val="FFFFFF"/>
                </a:solidFill>
              </a:rPr>
              <a:t> and others (2019). </a:t>
            </a:r>
            <a:r>
              <a:rPr lang="en" sz="1200">
                <a:solidFill>
                  <a:srgbClr val="FFFFFF"/>
                </a:solidFill>
              </a:rPr>
              <a:t>Role of model parameterization in risk-based decision support: An empirical exploration</a:t>
            </a:r>
            <a:endParaRPr sz="1200"/>
          </a:p>
        </p:txBody>
      </p:sp>
      <p:pic>
        <p:nvPicPr>
          <p:cNvPr id="725" name="Google Shape;7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00" y="572700"/>
            <a:ext cx="8190602" cy="409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8"/>
          <p:cNvSpPr txBox="1"/>
          <p:nvPr/>
        </p:nvSpPr>
        <p:spPr>
          <a:xfrm>
            <a:off x="0" y="0"/>
            <a:ext cx="557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#dividends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731" name="Google Shape;73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750" y="40450"/>
            <a:ext cx="4059250" cy="4640074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8"/>
          <p:cNvSpPr txBox="1"/>
          <p:nvPr/>
        </p:nvSpPr>
        <p:spPr>
          <a:xfrm>
            <a:off x="269100" y="4895100"/>
            <a:ext cx="88749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White and others (</a:t>
            </a:r>
            <a:r>
              <a:rPr b="1" lang="en" sz="900">
                <a:solidFill>
                  <a:srgbClr val="FF0000"/>
                </a:solidFill>
              </a:rPr>
              <a:t>accepted finally</a:t>
            </a:r>
            <a:r>
              <a:rPr b="1" lang="en" sz="900">
                <a:solidFill>
                  <a:srgbClr val="FF0000"/>
                </a:solidFill>
              </a:rPr>
              <a:t>!</a:t>
            </a:r>
            <a:r>
              <a:rPr lang="en" sz="900">
                <a:solidFill>
                  <a:srgbClr val="FFFFFF"/>
                </a:solidFill>
              </a:rPr>
              <a:t>). </a:t>
            </a:r>
            <a:r>
              <a:rPr lang="en" sz="900">
                <a:solidFill>
                  <a:srgbClr val="FFFFFF"/>
                </a:solidFill>
              </a:rPr>
              <a:t>A non-intrusive approach for efficient stochastic emulation and optimization of model-based nitrate-loading management decision supportsupport</a:t>
            </a:r>
            <a:endParaRPr sz="900"/>
          </a:p>
        </p:txBody>
      </p:sp>
      <p:pic>
        <p:nvPicPr>
          <p:cNvPr id="733" name="Google Shape;73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5100"/>
            <a:ext cx="4779951" cy="3569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39" name="Google Shape;739;p79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 sz="1800">
                <a:solidFill>
                  <a:srgbClr val="00FFFF"/>
                </a:solidFill>
              </a:rPr>
              <a:t>Purpose</a:t>
            </a:r>
            <a:r>
              <a:rPr lang="en" sz="1800">
                <a:solidFill>
                  <a:srgbClr val="00FFFF"/>
                </a:solidFill>
              </a:rPr>
              <a:t>: </a:t>
            </a:r>
            <a:r>
              <a:rPr b="1" lang="en" sz="1800">
                <a:solidFill>
                  <a:srgbClr val="00FFFF"/>
                </a:solidFill>
              </a:rPr>
              <a:t>evaluate uncertainty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Existing MF2005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“Other people’s models”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1</a:t>
            </a:r>
            <a:r>
              <a:rPr lang="en" sz="1800">
                <a:solidFill>
                  <a:srgbClr val="FFFFFF"/>
                </a:solidFill>
              </a:rPr>
              <a:t> layers, transient, blah,blah,blah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1 sim for history-matching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1 sim for scenario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330</a:t>
            </a:r>
            <a:r>
              <a:rPr b="1" lang="en" sz="1800">
                <a:solidFill>
                  <a:srgbClr val="FF0000"/>
                </a:solidFill>
              </a:rPr>
              <a:t>K parameters</a:t>
            </a:r>
            <a:endParaRPr b="1" sz="1800">
              <a:solidFill>
                <a:srgbClr val="FF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</a:pPr>
            <a:r>
              <a:rPr lang="en">
                <a:solidFill>
                  <a:srgbClr val="FFFFFF"/>
                </a:solidFill>
              </a:rPr>
              <a:t>Multi-scale spatial</a:t>
            </a:r>
            <a:r>
              <a:rPr lang="en">
                <a:solidFill>
                  <a:srgbClr val="FFFFFF"/>
                </a:solidFill>
              </a:rPr>
              <a:t>, stress-period scale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Heaps of state observations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0000"/>
                </a:solidFill>
              </a:rPr>
              <a:t>3</a:t>
            </a:r>
            <a:r>
              <a:rPr b="1" lang="en" sz="1800">
                <a:solidFill>
                  <a:srgbClr val="FF0000"/>
                </a:solidFill>
              </a:rPr>
              <a:t>00ish runs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40" name="Google Shape;740;p79"/>
          <p:cNvPicPr preferRelativeResize="0"/>
          <p:nvPr/>
        </p:nvPicPr>
        <p:blipFill rotWithShape="1">
          <a:blip r:embed="rId3">
            <a:alphaModFix/>
          </a:blip>
          <a:srcRect b="0" l="5183" r="4823" t="0"/>
          <a:stretch/>
        </p:blipFill>
        <p:spPr>
          <a:xfrm>
            <a:off x="4263700" y="1122507"/>
            <a:ext cx="4880299" cy="402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8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46" name="Google Shape;746;p80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47" name="Google Shape;74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80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History-matching results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Pretty good fit to observed states!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four locations of interest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54" name="Google Shape;754;p81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755" name="Google Shape;755;p81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Hindcast scenario results</a:t>
            </a:r>
            <a:endParaRPr b="1"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en" sz="1800">
                <a:solidFill>
                  <a:srgbClr val="FFFFFF"/>
                </a:solidFill>
              </a:rPr>
              <a:t>Pretty good fit to observed states!</a:t>
            </a:r>
            <a:endParaRPr b="1"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These obs were not history matched!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the four locations of interest</a:t>
            </a:r>
            <a:endParaRPr b="1"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56" name="Google Shape;75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425" y="90925"/>
            <a:ext cx="5052574" cy="505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45325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is </a:t>
            </a:r>
            <a:r>
              <a:rPr b="1" lang="en" sz="3000">
                <a:solidFill>
                  <a:srgbClr val="FF0000"/>
                </a:solidFill>
              </a:rPr>
              <a:t>R</a:t>
            </a:r>
            <a:r>
              <a:rPr b="1" baseline="30000" lang="en" sz="3000">
                <a:solidFill>
                  <a:srgbClr val="FF0000"/>
                </a:solidFill>
              </a:rPr>
              <a:t>3 </a:t>
            </a:r>
            <a:r>
              <a:rPr lang="en" sz="3000"/>
              <a:t>so hard?</a:t>
            </a:r>
            <a:endParaRPr sz="30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62" name="Google Shape;762;p82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63" name="Google Shape;76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925" y="1278850"/>
            <a:ext cx="6406149" cy="400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69" name="Google Shape;769;p83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70" name="Google Shape;77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37" y="1503550"/>
            <a:ext cx="7432925" cy="34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Edwards Aquifer, USA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76" name="Google Shape;776;p84"/>
          <p:cNvSpPr txBox="1"/>
          <p:nvPr/>
        </p:nvSpPr>
        <p:spPr>
          <a:xfrm>
            <a:off x="79300" y="1017725"/>
            <a:ext cx="4184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777" name="Google Shape;77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300" y="2075075"/>
            <a:ext cx="4575497" cy="2398446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4"/>
          <p:cNvSpPr txBox="1"/>
          <p:nvPr/>
        </p:nvSpPr>
        <p:spPr>
          <a:xfrm>
            <a:off x="200550" y="967200"/>
            <a:ext cx="8343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Trying to get the message out about reproducibility thru scripting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ts val="1800"/>
              <a:buChar char="●"/>
            </a:pPr>
            <a:r>
              <a:rPr b="1" lang="en" sz="1800">
                <a:solidFill>
                  <a:srgbClr val="00FFFF"/>
                </a:solidFill>
              </a:rPr>
              <a:t>https://github.com/jtwhite79/worked_example</a:t>
            </a:r>
            <a:endParaRPr b="1" sz="18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Closing remarks	</a:t>
            </a:r>
            <a:endParaRPr/>
          </a:p>
        </p:txBody>
      </p:sp>
      <p:sp>
        <p:nvSpPr>
          <p:cNvPr id="784" name="Google Shape;784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FF0000"/>
                </a:solidFill>
              </a:rPr>
              <a:t>R</a:t>
            </a:r>
            <a:r>
              <a:rPr b="1" baseline="30000" lang="en">
                <a:solidFill>
                  <a:srgbClr val="FF0000"/>
                </a:solidFill>
              </a:rPr>
              <a:t>3</a:t>
            </a:r>
            <a:r>
              <a:rPr lang="en"/>
              <a:t> is very hard to </a:t>
            </a:r>
            <a:r>
              <a:rPr lang="en"/>
              <a:t>achieve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Its only gonna get harder...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importance of </a:t>
            </a:r>
            <a:r>
              <a:rPr b="1" lang="en">
                <a:solidFill>
                  <a:srgbClr val="FF0000"/>
                </a:solidFill>
              </a:rPr>
              <a:t>R</a:t>
            </a:r>
            <a:r>
              <a:rPr b="1" baseline="30000" lang="en">
                <a:solidFill>
                  <a:srgbClr val="FF0000"/>
                </a:solidFill>
              </a:rPr>
              <a:t>3</a:t>
            </a:r>
            <a:r>
              <a:rPr lang="en"/>
              <a:t> is growing (as it should)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Software dev and scripting approaches offers some hope!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No free lunch...but #dividends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not a solved problem…”towards” </a:t>
            </a:r>
            <a:r>
              <a:rPr b="1" lang="en">
                <a:solidFill>
                  <a:srgbClr val="FF0000"/>
                </a:solidFill>
              </a:rPr>
              <a:t>R</a:t>
            </a:r>
            <a:r>
              <a:rPr b="1" baseline="30000" lang="en">
                <a:solidFill>
                  <a:srgbClr val="FF0000"/>
                </a:solidFill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790" name="Google Shape;790;p86"/>
          <p:cNvSpPr/>
          <p:nvPr/>
        </p:nvSpPr>
        <p:spPr>
          <a:xfrm rot="5400000">
            <a:off x="3305832" y="1143882"/>
            <a:ext cx="2533800" cy="150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Rapid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791" name="Google Shape;791;p86"/>
          <p:cNvSpPr/>
          <p:nvPr/>
        </p:nvSpPr>
        <p:spPr>
          <a:xfrm rot="-1983802">
            <a:off x="2150939" y="2960984"/>
            <a:ext cx="2517935" cy="1509262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Reproducible</a:t>
            </a:r>
            <a:endParaRPr b="1" sz="1900">
              <a:solidFill>
                <a:srgbClr val="FF0000"/>
              </a:solidFill>
            </a:endParaRPr>
          </a:p>
        </p:txBody>
      </p:sp>
      <p:sp>
        <p:nvSpPr>
          <p:cNvPr id="792" name="Google Shape;792;p86"/>
          <p:cNvSpPr/>
          <p:nvPr/>
        </p:nvSpPr>
        <p:spPr>
          <a:xfrm rot="1532168">
            <a:off x="4320298" y="2960896"/>
            <a:ext cx="2517861" cy="1509455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</a:rPr>
              <a:t>Robust</a:t>
            </a:r>
            <a:endParaRPr b="1" sz="19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62" y="1338050"/>
            <a:ext cx="8891873" cy="22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727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Physics (hydraulics/hydrology/hydrogeology)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Math (closed-form/analytical techniques)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592474" y="735450"/>
            <a:ext cx="1330650" cy="17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8267" y="1341875"/>
            <a:ext cx="1091400" cy="6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5800" y="2314375"/>
            <a:ext cx="1788199" cy="1388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3003" y="2936625"/>
            <a:ext cx="1421950" cy="28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2100" y="3702400"/>
            <a:ext cx="1926650" cy="11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91666" y="4089900"/>
            <a:ext cx="840625" cy="4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cognitive load in env simulation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